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5"/>
  </p:notesMasterIdLst>
  <p:sldIdLst>
    <p:sldId id="268" r:id="rId2"/>
    <p:sldId id="497" r:id="rId3"/>
    <p:sldId id="550" r:id="rId4"/>
    <p:sldId id="523" r:id="rId5"/>
    <p:sldId id="545" r:id="rId6"/>
    <p:sldId id="466" r:id="rId7"/>
    <p:sldId id="531" r:id="rId8"/>
    <p:sldId id="536" r:id="rId9"/>
    <p:sldId id="532" r:id="rId10"/>
    <p:sldId id="528" r:id="rId11"/>
    <p:sldId id="535" r:id="rId12"/>
    <p:sldId id="529" r:id="rId13"/>
    <p:sldId id="548" r:id="rId14"/>
    <p:sldId id="549" r:id="rId15"/>
    <p:sldId id="527" r:id="rId16"/>
    <p:sldId id="533" r:id="rId17"/>
    <p:sldId id="530" r:id="rId18"/>
    <p:sldId id="537" r:id="rId19"/>
    <p:sldId id="538" r:id="rId20"/>
    <p:sldId id="540" r:id="rId21"/>
    <p:sldId id="539" r:id="rId22"/>
    <p:sldId id="547" r:id="rId23"/>
    <p:sldId id="541" r:id="rId24"/>
  </p:sldIdLst>
  <p:sldSz cx="9144000" cy="6858000" type="screen4x3"/>
  <p:notesSz cx="6858000" cy="9144000"/>
  <p:custDataLst>
    <p:tags r:id="rId26"/>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44"/>
    <p:restoredTop sz="76763"/>
  </p:normalViewPr>
  <p:slideViewPr>
    <p:cSldViewPr>
      <p:cViewPr varScale="1">
        <p:scale>
          <a:sx n="129" d="100"/>
          <a:sy n="129" d="100"/>
        </p:scale>
        <p:origin x="2512" y="20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DCB8DC-6D99-4F84-AEBD-82D875BB0EC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DC45E61-F324-A0A0-5F36-F0B15F58748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4C8A01B-E6A6-ED49-8E17-5E574709EE7C}" type="datetime1">
              <a:rPr lang="en-US" altLang="en-US"/>
              <a:pPr>
                <a:defRPr/>
              </a:pPr>
              <a:t>2/9/24</a:t>
            </a:fld>
            <a:endParaRPr lang="en-US" altLang="en-US"/>
          </a:p>
        </p:txBody>
      </p:sp>
      <p:sp>
        <p:nvSpPr>
          <p:cNvPr id="4" name="Slide Image Placeholder 3">
            <a:extLst>
              <a:ext uri="{FF2B5EF4-FFF2-40B4-BE49-F238E27FC236}">
                <a16:creationId xmlns:a16="http://schemas.microsoft.com/office/drawing/2014/main" id="{9AE50D37-2268-FDE0-9B88-4E285D31BD4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67F025F-10B2-EA35-67B7-4F37D627F0A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8430057-769B-D538-1CDC-F1A21F1AFD1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50C4A6D-63AA-DE6D-CD60-373A184A769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997D3-498B-844D-8C2D-C8AAE75477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WDTD’s introductory module on derechos. </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a:t>
            </a:fld>
            <a:endParaRPr lang="en-US" altLang="en-US"/>
          </a:p>
        </p:txBody>
      </p:sp>
    </p:spTree>
    <p:extLst>
      <p:ext uri="{BB962C8B-B14F-4D97-AF65-F5344CB8AC3E}">
        <p14:creationId xmlns:p14="http://schemas.microsoft.com/office/powerpoint/2010/main" val="84611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18-hour, mosaiced animation of composite radar reflectivity from the June 2012 progressive-type event shows the evolution of the derecho from elevated thunderstorms in eastern Iowa and Illinois to an accelerating, forward-propagating convective system over the Midwest and East.  Note the very warm and moist conditions present along and south of the derecho’s path.  The very warm and moist air helped boost surface-based buoyancy, especially during the period of maximum afternoon heating over the Ohio Valley and central Appalachians.</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10</a:t>
            </a:fld>
            <a:endParaRPr lang="en-US" altLang="en-US"/>
          </a:p>
        </p:txBody>
      </p:sp>
    </p:spTree>
    <p:extLst>
      <p:ext uri="{BB962C8B-B14F-4D97-AF65-F5344CB8AC3E}">
        <p14:creationId xmlns:p14="http://schemas.microsoft.com/office/powerpoint/2010/main" val="418321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classic serial-type derecho affected a broad swath of the central and eastern United States in early April 2011.  The associated MCS </a:t>
            </a:r>
            <a:r>
              <a:rPr lang="en-US" altLang="en-US" sz="1200" b="0" i="0" dirty="0">
                <a:solidFill>
                  <a:schemeClr val="bg1"/>
                </a:solidFill>
              </a:rPr>
              <a:t>formed in southwesterly mid-level flow ahead of a strong, migratory short-wave trough seen at 500 mb in the upper-right panel.  An extensive squall line (QLCS) --- more than 600 miles long and oriented roughly parallel to the upper-level flow --- swept east from the lower Mississippi Valley to the East Coast, ahead of the surface cold front attendant to the upper trough.  The QLCS advanced eastward more slowly than the mean wind (34 kts vs. 42 kts, respectively), despite presence of multiple, embedded bow echoes that moved mainly northeastward with the mean cloud-layer flow.</a:t>
            </a:r>
          </a:p>
          <a:p>
            <a:endParaRPr lang="en-US" b="0" i="0"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11</a:t>
            </a:fld>
            <a:endParaRPr lang="en-US" altLang="en-US"/>
          </a:p>
        </p:txBody>
      </p:sp>
    </p:spTree>
    <p:extLst>
      <p:ext uri="{BB962C8B-B14F-4D97-AF65-F5344CB8AC3E}">
        <p14:creationId xmlns:p14="http://schemas.microsoft.com/office/powerpoint/2010/main" val="1461640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spcBef>
                <a:spcPct val="0"/>
              </a:spcBef>
              <a:buFontTx/>
              <a:buNone/>
            </a:pPr>
            <a:r>
              <a:rPr lang="en-US" dirty="0"/>
              <a:t>This 24-hour, mosaiced animation of composite radar reflectivity from the April 2011 serial-type derecho shows the movement of the associated squall line from the lower Mississippi Valley and Ozarks on the morning of April 4</a:t>
            </a:r>
            <a:r>
              <a:rPr lang="en-US" baseline="30000" dirty="0"/>
              <a:t>th </a:t>
            </a:r>
            <a:r>
              <a:rPr lang="en-US" baseline="0" dirty="0"/>
              <a:t>to its arrival along the south and mid-Atlantic coast on the morning of the 5</a:t>
            </a:r>
            <a:r>
              <a:rPr lang="en-US" baseline="30000" dirty="0"/>
              <a:t>th</a:t>
            </a:r>
            <a:r>
              <a:rPr lang="en-US" baseline="0" dirty="0"/>
              <a:t>.</a:t>
            </a:r>
            <a:r>
              <a:rPr lang="en-US" dirty="0"/>
              <a:t>  The loop twice pauses to highlight the presence of “LEWPs” --- the acronym for </a:t>
            </a:r>
            <a:r>
              <a:rPr lang="en-US" b="0" i="0" dirty="0"/>
              <a:t>“</a:t>
            </a:r>
            <a:r>
              <a:rPr lang="en-US" altLang="en-US" sz="1200" b="1" i="0" dirty="0">
                <a:solidFill>
                  <a:srgbClr val="FFFF00"/>
                </a:solidFill>
              </a:rPr>
              <a:t>l</a:t>
            </a:r>
            <a:r>
              <a:rPr lang="en-US" altLang="en-US" sz="1200" b="0" i="0" dirty="0">
                <a:solidFill>
                  <a:srgbClr val="FFFF00"/>
                </a:solidFill>
              </a:rPr>
              <a:t>ine-</a:t>
            </a:r>
            <a:r>
              <a:rPr lang="en-US" altLang="en-US" sz="1200" b="1" i="0" dirty="0">
                <a:solidFill>
                  <a:srgbClr val="FFFF00"/>
                </a:solidFill>
              </a:rPr>
              <a:t>e</a:t>
            </a:r>
            <a:r>
              <a:rPr lang="en-US" altLang="en-US" sz="1200" b="0" i="0" dirty="0">
                <a:solidFill>
                  <a:srgbClr val="FFFF00"/>
                </a:solidFill>
              </a:rPr>
              <a:t>cho </a:t>
            </a:r>
            <a:r>
              <a:rPr lang="en-US" altLang="en-US" sz="1200" b="1" i="0" dirty="0">
                <a:solidFill>
                  <a:srgbClr val="FFFF00"/>
                </a:solidFill>
              </a:rPr>
              <a:t>w</a:t>
            </a:r>
            <a:r>
              <a:rPr lang="en-US" altLang="en-US" sz="1200" b="0" i="0" dirty="0">
                <a:solidFill>
                  <a:srgbClr val="FFFF00"/>
                </a:solidFill>
              </a:rPr>
              <a:t>ave-</a:t>
            </a:r>
            <a:r>
              <a:rPr lang="en-US" altLang="en-US" sz="1200" b="1" i="0" dirty="0">
                <a:solidFill>
                  <a:srgbClr val="FFFF00"/>
                </a:solidFill>
              </a:rPr>
              <a:t>p</a:t>
            </a:r>
            <a:r>
              <a:rPr lang="en-US" altLang="en-US" sz="1200" b="0" i="0" dirty="0">
                <a:solidFill>
                  <a:srgbClr val="FFFF00"/>
                </a:solidFill>
              </a:rPr>
              <a:t>atterns.”  LEWPs are wave-shaped inflections that appear in radar depictions of squall lines, reflecting the presence of bow echoes in the line.</a:t>
            </a: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12</a:t>
            </a:fld>
            <a:endParaRPr lang="en-US" altLang="en-US"/>
          </a:p>
        </p:txBody>
      </p:sp>
    </p:spTree>
    <p:extLst>
      <p:ext uri="{BB962C8B-B14F-4D97-AF65-F5344CB8AC3E}">
        <p14:creationId xmlns:p14="http://schemas.microsoft.com/office/powerpoint/2010/main" val="70530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FFFF00"/>
                </a:solidFill>
              </a:rPr>
              <a:t>Two other classes of derechos may be distinguished: Hybrid derechos and low-dewpoint derechos.  Hybrid </a:t>
            </a:r>
            <a:r>
              <a:rPr lang="en-US" altLang="en-US" sz="1200" b="0" i="0" dirty="0">
                <a:solidFill>
                  <a:srgbClr val="FFFF00"/>
                </a:solidFill>
              </a:rPr>
              <a:t>derechos </a:t>
            </a:r>
            <a:r>
              <a:rPr lang="en-US" altLang="en-US" sz="1200" b="0" i="0" dirty="0">
                <a:solidFill>
                  <a:schemeClr val="bg1"/>
                </a:solidFill>
              </a:rPr>
              <a:t>share characteristics of both progressive- and serial-type derechos.  They most often occur in late spring and early summer, when the background environment can exhibit expansive areas of rich low-level moisture and strong buoyancy in the presence of appreciable deep shear.  Hybrid derechos may include semi-discrete supercells that pose significant tornado, large hail, and heavy rainfall threats --- in addition to damaging wind.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Low-dewpoint derechos are uncommon.  They occur in regions having relatively limited boundary-layer moisture (e.g., surface dewpoints in the 40s or low 50s F), but steep low- to mid-level lapse rates. Low-dewpoint derechos typically are associated with strong short-wave troughs and are essentially moisture-starved, serial-type derechos.  Low-dewpoint derechos most often occur in the Great Basin and Rockies in late spring and early summer, when surface heating strongly destabilizes the low-level environment in the presence of appreciable deep shear --- fostering organized bands of downstream-directed dry downbursts.  Low-dewpoint derechos also may occur during the cool season over the central and eastern U.S., in association with strong, migratory shortwave-troughs having seasonably warm and broad warm sectors.</a:t>
            </a:r>
          </a:p>
          <a:p>
            <a:pPr marL="228600" indent="-228600" eaLnBrk="1" hangingPunct="1">
              <a:spcBef>
                <a:spcPct val="0"/>
              </a:spcBef>
              <a:buFont typeface="+mj-lt"/>
              <a:buAutoNum type="arabicParenR"/>
            </a:pPr>
            <a:endParaRPr lang="en-US" altLang="en-US" sz="1200" b="0" i="0" dirty="0">
              <a:solidFill>
                <a:schemeClr val="bg1"/>
              </a:solidFill>
            </a:endParaRPr>
          </a:p>
          <a:p>
            <a:pPr marL="228600" indent="-228600" eaLnBrk="1" hangingPunct="1">
              <a:spcBef>
                <a:spcPct val="0"/>
              </a:spcBef>
              <a:buFont typeface="+mj-lt"/>
              <a:buAutoNum type="arabicParenR"/>
            </a:pPr>
            <a:endParaRPr lang="en-US" altLang="en-US" sz="1200" b="1"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13</a:t>
            </a:fld>
            <a:endParaRPr lang="en-US" altLang="en-US"/>
          </a:p>
        </p:txBody>
      </p:sp>
    </p:spTree>
    <p:extLst>
      <p:ext uri="{BB962C8B-B14F-4D97-AF65-F5344CB8AC3E}">
        <p14:creationId xmlns:p14="http://schemas.microsoft.com/office/powerpoint/2010/main" val="147725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are the primary meteorological characteristics of derecho-producing environments?  Basically, a</a:t>
            </a:r>
            <a:r>
              <a:rPr lang="en-US" altLang="en-US" sz="1200" b="0" i="0" dirty="0">
                <a:solidFill>
                  <a:schemeClr val="bg1"/>
                </a:solidFill>
              </a:rPr>
              <a:t>n expansive (meso-alpha scale; 200-2000 km) warm sector region having: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eaLnBrk="1" hangingPunct="1">
              <a:spcBef>
                <a:spcPct val="0"/>
              </a:spcBef>
              <a:buNone/>
            </a:pPr>
            <a:r>
              <a:rPr lang="en-US" altLang="en-US" sz="1200" b="0" i="0" dirty="0">
                <a:solidFill>
                  <a:schemeClr val="bg1"/>
                </a:solidFill>
              </a:rPr>
              <a:t>(A) </a:t>
            </a:r>
            <a:r>
              <a:rPr lang="en-US" altLang="en-US" sz="1200" b="1" i="1" dirty="0">
                <a:solidFill>
                  <a:schemeClr val="bg1"/>
                </a:solidFill>
              </a:rPr>
              <a:t>Seasonably rich low-level moisture</a:t>
            </a:r>
          </a:p>
          <a:p>
            <a:pPr eaLnBrk="1" hangingPunct="1">
              <a:spcBef>
                <a:spcPct val="0"/>
              </a:spcBef>
              <a:buNone/>
            </a:pPr>
            <a:r>
              <a:rPr lang="en-US" altLang="en-US" sz="1200" b="0" i="0" dirty="0">
                <a:solidFill>
                  <a:schemeClr val="bg1"/>
                </a:solidFill>
              </a:rPr>
              <a:t>	1) Surface dewpoints &gt; 70 F (Progressive)</a:t>
            </a:r>
          </a:p>
          <a:p>
            <a:pPr eaLnBrk="1" hangingPunct="1">
              <a:spcBef>
                <a:spcPct val="0"/>
              </a:spcBef>
              <a:buNone/>
            </a:pPr>
            <a:r>
              <a:rPr lang="en-US" altLang="en-US" sz="1200" b="0" i="0" dirty="0">
                <a:solidFill>
                  <a:schemeClr val="bg1"/>
                </a:solidFill>
              </a:rPr>
              <a:t>	2) Surface dewpoints &gt; 65 F (Serial)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 </a:t>
            </a:r>
            <a:r>
              <a:rPr lang="en-US" altLang="en-US" sz="1200" b="1" i="1" dirty="0">
                <a:solidFill>
                  <a:schemeClr val="bg1"/>
                </a:solidFill>
              </a:rPr>
              <a:t>Steep low-level and mid-level lapse rates </a:t>
            </a:r>
            <a:r>
              <a:rPr lang="en-US" altLang="en-US" sz="1200" b="0" i="0" dirty="0">
                <a:solidFill>
                  <a:schemeClr val="bg1"/>
                </a:solidFill>
              </a:rPr>
              <a:t>--- the latter typically associated with an elevated mixed layer (EML; the EML inhibits / limits extent of deep-convective development)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eaLnBrk="1" hangingPunct="1">
              <a:spcBef>
                <a:spcPct val="0"/>
              </a:spcBef>
              <a:buNone/>
            </a:pPr>
            <a:r>
              <a:rPr lang="en-US" altLang="en-US" sz="1200" b="0" i="0" dirty="0">
                <a:solidFill>
                  <a:schemeClr val="bg1"/>
                </a:solidFill>
              </a:rPr>
              <a:t>(C) </a:t>
            </a:r>
            <a:r>
              <a:rPr lang="en-US" altLang="en-US" sz="1200" b="1" i="1" dirty="0">
                <a:solidFill>
                  <a:schemeClr val="bg1"/>
                </a:solidFill>
              </a:rPr>
              <a:t>Seasonably strong, unidirectional surface to 500-mb shear:</a:t>
            </a:r>
          </a:p>
          <a:p>
            <a:pPr eaLnBrk="1" hangingPunct="1">
              <a:spcBef>
                <a:spcPct val="0"/>
              </a:spcBef>
              <a:buNone/>
            </a:pPr>
            <a:r>
              <a:rPr lang="en-US" altLang="en-US" sz="1200" b="0" i="0" dirty="0">
                <a:solidFill>
                  <a:schemeClr val="bg1"/>
                </a:solidFill>
              </a:rPr>
              <a:t>	1)  &gt; 30 kts (Progressive)</a:t>
            </a:r>
          </a:p>
          <a:p>
            <a:pPr eaLnBrk="1" hangingPunct="1">
              <a:spcBef>
                <a:spcPct val="0"/>
              </a:spcBef>
              <a:buNone/>
            </a:pPr>
            <a:r>
              <a:rPr lang="en-US" altLang="en-US" sz="1200" b="0" i="0" dirty="0">
                <a:solidFill>
                  <a:schemeClr val="bg1"/>
                </a:solidFill>
              </a:rPr>
              <a:t>	2)  &gt; 50 kts (Serial)</a:t>
            </a:r>
          </a:p>
          <a:p>
            <a:pPr eaLnBrk="1" hangingPunct="1">
              <a:spcBef>
                <a:spcPct val="0"/>
              </a:spcBef>
              <a:buNone/>
            </a:pPr>
            <a:r>
              <a:rPr lang="en-US" altLang="en-US" sz="1200" b="0" i="0" dirty="0">
                <a:solidFill>
                  <a:schemeClr val="bg1"/>
                </a:solidFill>
              </a:rPr>
              <a:t>	3) Faster flow above 500 mb enhances potential</a:t>
            </a:r>
          </a:p>
          <a:p>
            <a:pPr eaLnBrk="1" hangingPunct="1">
              <a:spcBef>
                <a:spcPct val="0"/>
              </a:spcBef>
              <a:buNone/>
            </a:pPr>
            <a:endParaRPr lang="en-US" altLang="en-US" sz="1200" b="0" i="0" dirty="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i="0" dirty="0">
                <a:solidFill>
                  <a:schemeClr val="bg1"/>
                </a:solidFill>
              </a:rPr>
              <a:t>(D) </a:t>
            </a:r>
            <a:r>
              <a:rPr lang="en-US" altLang="en-US" sz="1200" b="1" i="1" dirty="0">
                <a:solidFill>
                  <a:srgbClr val="FFFF00"/>
                </a:solidFill>
              </a:rPr>
              <a:t>A sustained (but sometimes subtle) focus for ascent:</a:t>
            </a:r>
          </a:p>
          <a:p>
            <a:pPr algn="l" eaLnBrk="1" hangingPunct="1">
              <a:spcBef>
                <a:spcPct val="0"/>
              </a:spcBef>
              <a:buNone/>
            </a:pPr>
            <a:r>
              <a:rPr lang="en-US" altLang="en-US" sz="1200" b="0" i="0" dirty="0">
                <a:solidFill>
                  <a:schemeClr val="bg1"/>
                </a:solidFill>
              </a:rPr>
              <a:t>	1) Weak stationary front oriented parallel to upper-level flow, a lee-surface trough, or weak, lower-tropospheric, warm-air advection (Progressive)</a:t>
            </a:r>
          </a:p>
          <a:p>
            <a:pPr algn="l" eaLnBrk="1" hangingPunct="1">
              <a:spcBef>
                <a:spcPct val="0"/>
              </a:spcBef>
              <a:buNone/>
            </a:pPr>
            <a:r>
              <a:rPr lang="en-US" altLang="en-US" sz="1200" b="0" i="0" dirty="0">
                <a:solidFill>
                  <a:schemeClr val="bg1"/>
                </a:solidFill>
              </a:rPr>
              <a:t>	2) Strong cold front and associated surface trough (Serial)</a:t>
            </a: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14</a:t>
            </a:fld>
            <a:endParaRPr lang="en-US" altLang="en-US"/>
          </a:p>
        </p:txBody>
      </p:sp>
    </p:spTree>
    <p:extLst>
      <p:ext uri="{BB962C8B-B14F-4D97-AF65-F5344CB8AC3E}">
        <p14:creationId xmlns:p14="http://schemas.microsoft.com/office/powerpoint/2010/main" val="117418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dirty="0"/>
              <a:t>The development of a typical progressive-type derecho is depicted schematically in the accompanying illustrations.  First, (1) the </a:t>
            </a:r>
            <a:r>
              <a:rPr lang="en-US" sz="1200" b="0" i="0" dirty="0">
                <a:solidFill>
                  <a:schemeClr val="bg1"/>
                </a:solidFill>
              </a:rPr>
              <a:t>i</a:t>
            </a:r>
            <a:r>
              <a:rPr lang="en-US" altLang="en-US" sz="1200" b="0" i="0" dirty="0">
                <a:solidFill>
                  <a:schemeClr val="bg1"/>
                </a:solidFill>
              </a:rPr>
              <a:t>nitial storms form in a region where strong, nearly unidirectional mid- to upper-tropospheric flow (here, assumed to be westerly) overlies a broad area of high potential instability --- especially in an environment with rich low-level moisture and steep low- to mid-level lapse rates that together yield high CAPE.  (2) Uplift along the composite </a:t>
            </a:r>
            <a:r>
              <a:rPr lang="en-US" altLang="en-US" sz="1200" b="0" i="0" dirty="0">
                <a:solidFill>
                  <a:srgbClr val="FFFF00"/>
                </a:solidFill>
              </a:rPr>
              <a:t>gust front from the initial storms </a:t>
            </a:r>
            <a:r>
              <a:rPr lang="en-US" altLang="en-US" sz="1200" b="0" i="0" dirty="0">
                <a:solidFill>
                  <a:schemeClr val="bg1"/>
                </a:solidFill>
              </a:rPr>
              <a:t>--- the leading edge of evaporatively-cooled, low-level outflow from those storms --- sequentially spawns new storm development in the downstream direction as the associated cool-air dome preferentially elongates in direction of the mean flow, supporting rapid </a:t>
            </a:r>
            <a:r>
              <a:rPr lang="en-US" altLang="en-US" sz="1200" b="0" i="0" dirty="0">
                <a:solidFill>
                  <a:srgbClr val="FFFF00"/>
                </a:solidFill>
              </a:rPr>
              <a:t>“forward propagation.”  (3) </a:t>
            </a:r>
            <a:r>
              <a:rPr lang="en-US" altLang="en-US" sz="1200" b="0" i="0" dirty="0">
                <a:solidFill>
                  <a:schemeClr val="bg1"/>
                </a:solidFill>
              </a:rPr>
              <a:t>Rapid, downstream-directed convective development results in anvil cloud material being left behind in wake of the progressive gust front, fostering formation of an evaporatively-induced </a:t>
            </a:r>
            <a:r>
              <a:rPr lang="en-US" altLang="en-US" sz="1200" b="0" i="0" dirty="0">
                <a:solidFill>
                  <a:srgbClr val="FFFF00"/>
                </a:solidFill>
              </a:rPr>
              <a:t>rear-inflow jet</a:t>
            </a:r>
            <a:r>
              <a:rPr lang="en-US" altLang="en-US" sz="1200" b="0" i="0" dirty="0">
                <a:solidFill>
                  <a:schemeClr val="bg1"/>
                </a:solidFill>
              </a:rPr>
              <a:t> that enhances rear-to-front mid-level flow into the back-side of the convective system; this flow, sometimes enhanced by the presence of paired, rotating storms on either end of embedded bows echoes, furthers the development of new storms along system gust front.  (4) New cell development --- and potential sustenance of derecho-strength winds --- is perpetuated as long as thermodynamic and kinematic fields remain favorable for deep convection in the downstream direction.  (5) Embedded supercells and any smaller-scale circulations can locally augment outflow winds and yield corridors of enhanced damage.</a:t>
            </a:r>
          </a:p>
          <a:p>
            <a:pPr marL="228600" indent="-228600" eaLnBrk="1" hangingPunct="1">
              <a:spcBef>
                <a:spcPct val="0"/>
              </a:spcBef>
              <a:buFont typeface="+mj-lt"/>
              <a:buAutoNum type="arabicParenR"/>
            </a:pPr>
            <a:endParaRPr lang="en-US" altLang="en-US" sz="1200" b="1"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15</a:t>
            </a:fld>
            <a:endParaRPr lang="en-US" altLang="en-US"/>
          </a:p>
        </p:txBody>
      </p:sp>
    </p:spTree>
    <p:extLst>
      <p:ext uri="{BB962C8B-B14F-4D97-AF65-F5344CB8AC3E}">
        <p14:creationId xmlns:p14="http://schemas.microsoft.com/office/powerpoint/2010/main" val="148466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visible-data satellite animation and accompanying schematic depict the forward-propagation process that is fundamental to derecho development.  A low-dewpoint derecho that moved north-northeast across the Great Basin was selected for illustration because, due to the relatively dry environment involved, </a:t>
            </a:r>
            <a:r>
              <a:rPr lang="en-US" b="0" i="0" dirty="0">
                <a:solidFill>
                  <a:srgbClr val="000000"/>
                </a:solidFill>
                <a:effectLst/>
                <a:latin typeface="Arial" panose="020B0604020202020204" pitchFamily="34" charset="0"/>
              </a:rPr>
              <a:t>there was only minimal supplementary cloud cover of the type that typically obscures the forward propagation process in more moist regimes.  As the arc-shaped gust front advances north-northeast across Utah, the rapidly-growing, new updrafts appear as sharply-outlined, whitish clumps (cumulus and cumulonimbus clouds) in the satellite loop.  These active convective towers stand in marked contrast to the fibrous cirrus debris left behind as the gust front accelerates downstream, undercutting the older updrafts and severing their link to warm, buoyant surface air.  The derecho-producing convective system is therefore seen to be composed of a series of discrete, downwind-developing, wind-producing thunderstorms.</a:t>
            </a:r>
            <a:r>
              <a:rPr lang="en-US" dirty="0"/>
              <a:t>  </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16</a:t>
            </a:fld>
            <a:endParaRPr lang="en-US" altLang="en-US"/>
          </a:p>
        </p:txBody>
      </p:sp>
    </p:spTree>
    <p:extLst>
      <p:ext uri="{BB962C8B-B14F-4D97-AF65-F5344CB8AC3E}">
        <p14:creationId xmlns:p14="http://schemas.microsoft.com/office/powerpoint/2010/main" val="255175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dirty="0"/>
              <a:t>Derecho-producing MCSs sometimes also produce excessive rainfall.  This follows because </a:t>
            </a:r>
            <a:r>
              <a:rPr lang="en-US" altLang="en-US" sz="1200" b="0" i="0" dirty="0">
                <a:solidFill>
                  <a:schemeClr val="bg1"/>
                </a:solidFill>
              </a:rPr>
              <a:t>the same unidirectional flow that fosters downstream storm propagation and derecho-producing MCS development can, given a supportive thermodynamic environment, also yield repetitive storm propagation in the </a:t>
            </a:r>
            <a:r>
              <a:rPr lang="en-US" altLang="en-US" sz="1200" b="0" i="1" dirty="0">
                <a:solidFill>
                  <a:schemeClr val="bg1"/>
                </a:solidFill>
              </a:rPr>
              <a:t>upstream</a:t>
            </a:r>
            <a:r>
              <a:rPr lang="en-US" altLang="en-US" sz="1200" b="0" i="0" dirty="0">
                <a:solidFill>
                  <a:schemeClr val="bg1"/>
                </a:solidFill>
              </a:rPr>
              <a:t> direction. Repetitive upstream storm development, especially when associated with a low-level source of uplift that remains quasi-stationary, can yield flash flooding if the environment is very moist and conditionally unstable.  Because derecho-producing convective systems occur with largely unidirectional mid- and upper-level flow, their cold pools tend to elongate downstream in the direction of the mean flow --- i.e., in the downstream direction.  Consequently, over time, parts of the system gust fronts often become quasi-stationary, oriented roughly parallel to the deep tropospheric flow --- as highlighted in green in the schematic.  Those parts of a derecho-producing convective-system gust front that become quasi-stationary can be a focus for “echo-training” and flash flooding --- sometimes in locations recently affected by derecho winds --- thus, imparting a “double-whammy” impact.</a:t>
            </a:r>
          </a:p>
          <a:p>
            <a:pPr marL="228600" marR="0" lvl="0" indent="-228600" algn="l" defTabSz="914400" rtl="0" eaLnBrk="1" fontAlgn="base" latinLnBrk="0" hangingPunct="1">
              <a:lnSpc>
                <a:spcPct val="100000"/>
              </a:lnSpc>
              <a:spcBef>
                <a:spcPct val="0"/>
              </a:spcBef>
              <a:spcAft>
                <a:spcPct val="0"/>
              </a:spcAft>
              <a:buClrTx/>
              <a:buSzTx/>
              <a:buFont typeface="+mj-lt"/>
              <a:buAutoNum type="arabicParenR"/>
              <a:tabLst/>
              <a:defRPr/>
            </a:pPr>
            <a:endParaRPr lang="en-US" altLang="en-US" sz="1200" b="0" i="0" dirty="0">
              <a:solidFill>
                <a:schemeClr val="bg1"/>
              </a:solidFill>
            </a:endParaRPr>
          </a:p>
          <a:p>
            <a:pPr marL="228600" indent="-228600" eaLnBrk="1" hangingPunct="1">
              <a:spcBef>
                <a:spcPct val="0"/>
              </a:spcBef>
              <a:buFont typeface="+mj-lt"/>
              <a:buAutoNum type="arabicParenR"/>
            </a:pPr>
            <a:endParaRPr lang="en-US" altLang="en-US" sz="1200" b="0" i="0" dirty="0">
              <a:solidFill>
                <a:schemeClr val="bg1"/>
              </a:solidFill>
            </a:endParaRPr>
          </a:p>
          <a:p>
            <a:pPr marL="228600" indent="-228600" eaLnBrk="1" hangingPunct="1">
              <a:spcBef>
                <a:spcPct val="0"/>
              </a:spcBef>
              <a:buFont typeface="+mj-lt"/>
              <a:buAutoNum type="arabicParenR"/>
            </a:pPr>
            <a:endParaRPr lang="en-US" altLang="en-US" sz="1200" b="1"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 </a:t>
            </a:r>
          </a:p>
          <a:p>
            <a:r>
              <a:rPr lang="en-US" b="0" i="0" dirty="0"/>
              <a:t> </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17</a:t>
            </a:fld>
            <a:endParaRPr lang="en-US" altLang="en-US"/>
          </a:p>
        </p:txBody>
      </p:sp>
    </p:spTree>
    <p:extLst>
      <p:ext uri="{BB962C8B-B14F-4D97-AF65-F5344CB8AC3E}">
        <p14:creationId xmlns:p14="http://schemas.microsoft.com/office/powerpoint/2010/main" val="227243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Embedded mesoscale circulations of various origins and sizes --- collectively known as </a:t>
            </a:r>
            <a:r>
              <a:rPr lang="en-US" altLang="en-US" sz="1200" b="0" i="0" dirty="0" err="1">
                <a:solidFill>
                  <a:schemeClr val="bg1"/>
                </a:solidFill>
              </a:rPr>
              <a:t>mesovortices</a:t>
            </a:r>
            <a:r>
              <a:rPr lang="en-US" altLang="en-US" sz="1200" b="0" i="0" dirty="0">
                <a:solidFill>
                  <a:schemeClr val="bg1"/>
                </a:solidFill>
              </a:rPr>
              <a:t> --- are an important component of most derechos.  Although storm downdrafts are responsible for most non-tornadic derecho winds, observations and numerical simulations indicate that the corridors of most-prolonged extreme winds and the most significant damage are associated with embedded </a:t>
            </a:r>
            <a:r>
              <a:rPr lang="en-US" altLang="en-US" sz="1200" b="0" i="0" dirty="0" err="1">
                <a:solidFill>
                  <a:srgbClr val="FFFF00"/>
                </a:solidFill>
              </a:rPr>
              <a:t>mesovortices</a:t>
            </a:r>
            <a:r>
              <a:rPr lang="en-US" altLang="en-US" sz="1200" b="0" i="0" dirty="0">
                <a:solidFill>
                  <a:srgbClr val="FFFF00"/>
                </a:solidFill>
              </a:rPr>
              <a:t>.  </a:t>
            </a:r>
            <a:r>
              <a:rPr lang="en-US" altLang="en-US" sz="1200" b="0" i="0" dirty="0">
                <a:solidFill>
                  <a:schemeClr val="bg1"/>
                </a:solidFill>
              </a:rPr>
              <a:t>Derecho </a:t>
            </a:r>
            <a:r>
              <a:rPr lang="en-US" altLang="en-US" sz="1200" b="0" i="0" dirty="0" err="1">
                <a:solidFill>
                  <a:schemeClr val="bg1"/>
                </a:solidFill>
              </a:rPr>
              <a:t>mesovortices</a:t>
            </a:r>
            <a:r>
              <a:rPr lang="en-US" altLang="en-US" sz="1200" b="0" i="0" dirty="0">
                <a:solidFill>
                  <a:schemeClr val="bg1"/>
                </a:solidFill>
              </a:rPr>
              <a:t> may range in size from the meso-gamma (2-20 km) to the meso-beta (20-200 km) and, occasionally, meso-alpha (200-2000 km) scales</a:t>
            </a:r>
            <a:r>
              <a:rPr lang="en-US" altLang="en-US" sz="1200" b="1" i="1" dirty="0">
                <a:solidFill>
                  <a:schemeClr val="bg1"/>
                </a:solidFill>
              </a:rPr>
              <a:t>.  </a:t>
            </a:r>
            <a:r>
              <a:rPr lang="en-US" altLang="en-US" sz="1200" b="0" i="0" dirty="0" err="1">
                <a:solidFill>
                  <a:schemeClr val="bg1"/>
                </a:solidFill>
              </a:rPr>
              <a:t>Mesovortices</a:t>
            </a:r>
            <a:r>
              <a:rPr lang="en-US" altLang="en-US" sz="1200" b="0" i="0" dirty="0">
                <a:solidFill>
                  <a:schemeClr val="bg1"/>
                </a:solidFill>
              </a:rPr>
              <a:t> arise in many ways.  For example, the development of a rear-inflow jet in a strengthening MCS can yield a pair of counter-rotating meso-gamma to small meso-beta scale book-end vortices (shown in red in the schematic) astride the jet; dynamically-enhanced updrafts in these rotation centers can further strengthen the MCS.  Also, as previously noted, the enhanced rear-to-front flow between two book-end vortices can initiate or enhance a bowing structure already present in an MCS.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sz="1200" b="0" i="0" dirty="0">
                <a:solidFill>
                  <a:schemeClr val="bg1"/>
                </a:solidFill>
              </a:rPr>
            </a:b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18</a:t>
            </a:fld>
            <a:endParaRPr lang="en-US" altLang="en-US"/>
          </a:p>
        </p:txBody>
      </p:sp>
    </p:spTree>
    <p:extLst>
      <p:ext uri="{BB962C8B-B14F-4D97-AF65-F5344CB8AC3E}">
        <p14:creationId xmlns:p14="http://schemas.microsoft.com/office/powerpoint/2010/main" val="3963421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pair of counter-rotating </a:t>
            </a:r>
            <a:r>
              <a:rPr lang="en-US" dirty="0" err="1"/>
              <a:t>mesovortices</a:t>
            </a:r>
            <a:r>
              <a:rPr lang="en-US" dirty="0"/>
              <a:t> </a:t>
            </a:r>
            <a:r>
              <a:rPr lang="en-US" altLang="en-US" sz="1200" b="0" i="0" dirty="0">
                <a:solidFill>
                  <a:schemeClr val="bg1"/>
                </a:solidFill>
              </a:rPr>
              <a:t>also may arise from the downward bending of horizontal vorticity by storm downdrafts, as shown in the schematic adapted from </a:t>
            </a:r>
            <a:r>
              <a:rPr lang="en-US" altLang="en-US" sz="1200" b="0" i="0" dirty="0" err="1">
                <a:solidFill>
                  <a:schemeClr val="bg1"/>
                </a:solidFill>
              </a:rPr>
              <a:t>Wakimoto</a:t>
            </a:r>
            <a:r>
              <a:rPr lang="en-US" altLang="en-US" sz="1200" b="0" i="0" dirty="0">
                <a:solidFill>
                  <a:schemeClr val="bg1"/>
                </a:solidFill>
              </a:rPr>
              <a:t> 2006.  In the schematic, the horizontal vortex tube that arises as a result of cross-boundary differential buoyancy along the MCS gust front is shown in green; the distortion of the tube after its downward bending by a downdraft (blue arrow) is shown at the lower right.  Stretching of the paired cyclonic / anticyclonic vertical circulations that arise as a result of this distortion --- for example, by the chance super-positioning of an updraft above one of the vortex pairs --- can yield short-lived, tornado-strength circulations on derecho gust fronts.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b="0" i="0"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19</a:t>
            </a:fld>
            <a:endParaRPr lang="en-US" altLang="en-US"/>
          </a:p>
        </p:txBody>
      </p:sp>
    </p:spTree>
    <p:extLst>
      <p:ext uri="{BB962C8B-B14F-4D97-AF65-F5344CB8AC3E}">
        <p14:creationId xmlns:p14="http://schemas.microsoft.com/office/powerpoint/2010/main" val="145953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presentation introduces what a derecho is and presents a brief climatology of derecho occurrence in the United States. The primary types of derecho-producing convective systems, and their formation and motion, also will be covered.  The module discusses the risk for heavy rainfall with derecho-producing convective systems, and illustrates the small-scale circulations that accompany some systems.  A summary completes the presentation. </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2</a:t>
            </a:fld>
            <a:endParaRPr lang="en-US" altLang="en-US"/>
          </a:p>
        </p:txBody>
      </p:sp>
    </p:spTree>
    <p:extLst>
      <p:ext uri="{BB962C8B-B14F-4D97-AF65-F5344CB8AC3E}">
        <p14:creationId xmlns:p14="http://schemas.microsoft.com/office/powerpoint/2010/main" val="1803422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dirty="0">
                <a:solidFill>
                  <a:schemeClr val="bg1"/>
                </a:solidFill>
              </a:rPr>
              <a:t>Smaller circulations on the order of a mile or two in diameter sometimes form along derecho gust fronts as a result horizontal-shear instability.  Shear instability arises from the presence of sharp changes in wind direction and/or speed that can exist across such boundaries.  When the background wind shear and/or buoyancy are great, shear-induced vortices may sufficiently strengthen to produce tornado-like damage within a larger-scale derecho-producing MCS.  </a:t>
            </a:r>
            <a:r>
              <a:rPr lang="en-US" altLang="en-US" sz="1200" b="0" i="0" u="none" dirty="0">
                <a:solidFill>
                  <a:schemeClr val="bg1"/>
                </a:solidFill>
              </a:rPr>
              <a:t>Meso-circulations in some derecho-producing MCSs also may be traced to supercell storms that were present during the early stages of the system’s development and were subsequently absorbed by it.  The dual radar reflectivity and velocity images here show some of the various forms of </a:t>
            </a:r>
            <a:r>
              <a:rPr lang="en-US" altLang="en-US" sz="1200" b="0" i="0" u="none" dirty="0" err="1">
                <a:solidFill>
                  <a:schemeClr val="bg1"/>
                </a:solidFill>
              </a:rPr>
              <a:t>mesovortices</a:t>
            </a:r>
            <a:r>
              <a:rPr lang="en-US" altLang="en-US" sz="1200" b="0" i="0" u="none" dirty="0">
                <a:solidFill>
                  <a:schemeClr val="bg1"/>
                </a:solidFill>
              </a:rPr>
              <a:t> commonly encountered in derecho-producing MCSs.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u="none"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20</a:t>
            </a:fld>
            <a:endParaRPr lang="en-US" altLang="en-US"/>
          </a:p>
        </p:txBody>
      </p:sp>
    </p:spTree>
    <p:extLst>
      <p:ext uri="{BB962C8B-B14F-4D97-AF65-F5344CB8AC3E}">
        <p14:creationId xmlns:p14="http://schemas.microsoft.com/office/powerpoint/2010/main" val="4026399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altLang="en-US" sz="1200" b="0" i="0" dirty="0">
                <a:solidFill>
                  <a:schemeClr val="bg1"/>
                </a:solidFill>
              </a:rPr>
              <a:t>Larger-scale </a:t>
            </a:r>
            <a:r>
              <a:rPr lang="en-US" altLang="en-US" sz="1200" b="0" i="0" dirty="0" err="1">
                <a:solidFill>
                  <a:schemeClr val="bg1"/>
                </a:solidFill>
              </a:rPr>
              <a:t>mesovortices</a:t>
            </a:r>
            <a:r>
              <a:rPr lang="en-US" altLang="en-US" sz="1200" b="0" i="0" dirty="0">
                <a:solidFill>
                  <a:schemeClr val="bg1"/>
                </a:solidFill>
              </a:rPr>
              <a:t>, known as mesoscale convective vortices or MCVs, sometimes form within particularly large and long-lasting derecho-producing convective systems.  MCVs are mid-level, meso-beta and meso-alpha scale cyclonic circulations that form as a result of concentrated latent heat release in the MCS core; they can persist for more than a day.  MCVs can assist in the development of elevated (i.e., based above the boundary layer) bands of thunderstorms in the wake of a derecho-producing MCSs, as depicted in schematic from Keene and Schumacher 2013.  As with the back-building / echo-training storms that often appear along the quasi-stationary parts of elongating, derecho-produced gust fronts, elevated, MCV-induced convective bands can produce excessive rain and hail in areas recently affected by derecho winds.  </a:t>
            </a:r>
          </a:p>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altLang="en-US" sz="1200" b="0" i="0" dirty="0">
                <a:solidFill>
                  <a:schemeClr val="bg1"/>
                </a:solidFill>
              </a:rPr>
              <a:t> </a:t>
            </a:r>
          </a:p>
          <a:p>
            <a:pPr marL="0" indent="0" eaLnBrk="1" hangingPunct="1">
              <a:spcBef>
                <a:spcPct val="0"/>
              </a:spcBef>
              <a:buFont typeface="+mj-lt"/>
              <a:buNone/>
            </a:pPr>
            <a:r>
              <a:rPr lang="en-US" altLang="en-US" sz="1200" b="0" i="0" dirty="0">
                <a:solidFill>
                  <a:schemeClr val="bg1"/>
                </a:solidFill>
              </a:rPr>
              <a:t> </a:t>
            </a:r>
          </a:p>
          <a:p>
            <a:pPr marL="228600" indent="-228600" eaLnBrk="1" hangingPunct="1">
              <a:spcBef>
                <a:spcPct val="0"/>
              </a:spcBef>
              <a:buFont typeface="+mj-lt"/>
              <a:buAutoNum type="arabicParenR"/>
            </a:pPr>
            <a:endParaRPr lang="en-US" altLang="en-US" sz="1200" b="1"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21</a:t>
            </a:fld>
            <a:endParaRPr lang="en-US" altLang="en-US"/>
          </a:p>
        </p:txBody>
      </p:sp>
    </p:spTree>
    <p:extLst>
      <p:ext uri="{BB962C8B-B14F-4D97-AF65-F5344CB8AC3E}">
        <p14:creationId xmlns:p14="http://schemas.microsoft.com/office/powerpoint/2010/main" val="3560087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Tx/>
              <a:buNone/>
              <a:tabLst/>
              <a:defRPr/>
            </a:pPr>
            <a:r>
              <a:rPr lang="en-US" altLang="en-US" b="0" dirty="0">
                <a:solidFill>
                  <a:schemeClr val="bg1"/>
                </a:solidFill>
              </a:rPr>
              <a:t>Derechos are difficult to forecast because their development depends on storm-scale processes that are not well resolved in observational and model fields.  Nevertheless, forecast confidence can be increased when the following appear in the Day-1 to Day-3 data: </a:t>
            </a:r>
          </a:p>
          <a:p>
            <a:pPr marL="285750" indent="-285750" algn="l" eaLnBrk="1" hangingPunct="1">
              <a:spcBef>
                <a:spcPct val="0"/>
              </a:spcBef>
            </a:pPr>
            <a:endParaRPr lang="en-US" altLang="en-US" sz="1200" b="0" i="0" dirty="0">
              <a:solidFill>
                <a:schemeClr val="bg1"/>
              </a:solidFill>
            </a:endParaRPr>
          </a:p>
          <a:p>
            <a:pPr marL="285750" indent="-285750" algn="l" eaLnBrk="1" hangingPunct="1">
              <a:spcBef>
                <a:spcPct val="0"/>
              </a:spcBef>
            </a:pPr>
            <a:r>
              <a:rPr lang="en-US" altLang="en-US" sz="1200" b="0" i="0" dirty="0">
                <a:solidFill>
                  <a:schemeClr val="bg1"/>
                </a:solidFill>
              </a:rPr>
              <a:t>(1) A wide, seasonably warm and very moist “capped” warm sector lying beneath relatively fast, largely unidirectional mid- to upper-level flow</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i="0" dirty="0">
                <a:solidFill>
                  <a:schemeClr val="bg1"/>
                </a:solidFill>
              </a:rPr>
              <a:t>(2) A form of sustained synoptic- or mesoscale ascent, such as an area of locally-enhanced low-level warm-air advection and / or upper-level divergence, to initiate the first storms in a relatively 	confined (meso-beta scale) region</a:t>
            </a:r>
          </a:p>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altLang="en-US" sz="1200" b="0" i="0" dirty="0">
                <a:solidFill>
                  <a:schemeClr val="bg1"/>
                </a:solidFill>
              </a:rPr>
              <a:t>(3)</a:t>
            </a:r>
            <a:r>
              <a:rPr lang="en-US" altLang="en-US" sz="1200" b="1" i="0" dirty="0">
                <a:solidFill>
                  <a:schemeClr val="bg1"/>
                </a:solidFill>
              </a:rPr>
              <a:t> </a:t>
            </a:r>
            <a:r>
              <a:rPr lang="en-US" altLang="en-US" sz="1200" b="0" i="0" dirty="0">
                <a:solidFill>
                  <a:schemeClr val="bg1"/>
                </a:solidFill>
              </a:rPr>
              <a:t>Modest but persistent downstream–directed lifting (often due to the same weak, localized warm-air advection that helped initiate the first storms) to foster downstream convective development</a:t>
            </a:r>
          </a:p>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altLang="en-US" sz="1200" b="0" i="0" dirty="0">
                <a:solidFill>
                  <a:schemeClr val="bg1"/>
                </a:solidFill>
              </a:rPr>
              <a:t>(4) Favorably-timed onset of daytime heating / low-level destabilization in region downstream from area of storm initialization</a:t>
            </a:r>
          </a:p>
          <a:p>
            <a:pPr marL="0" marR="0" lvl="0" indent="0" algn="l" defTabSz="914400" rtl="0" eaLnBrk="1" fontAlgn="base" latinLnBrk="0" hangingPunct="1">
              <a:lnSpc>
                <a:spcPct val="100000"/>
              </a:lnSpc>
              <a:spcBef>
                <a:spcPct val="0"/>
              </a:spcBef>
              <a:spcAft>
                <a:spcPct val="0"/>
              </a:spcAft>
              <a:buClrTx/>
              <a:buSzTx/>
              <a:buFont typeface="+mj-lt"/>
              <a:buNone/>
              <a:tabLst/>
              <a:defRPr/>
            </a:pPr>
            <a:r>
              <a:rPr lang="en-US" altLang="en-US" sz="1200" b="0" i="0" dirty="0">
                <a:solidFill>
                  <a:schemeClr val="bg1"/>
                </a:solidFill>
              </a:rPr>
              <a:t>(5) The greatest threat for high winds will focus on the downwind edge of the expected elongating cold pool --- i.e., in the downstream / </a:t>
            </a:r>
            <a:r>
              <a:rPr lang="en-US" altLang="en-US" sz="1200" b="0" i="0" dirty="0" err="1">
                <a:solidFill>
                  <a:schemeClr val="bg1"/>
                </a:solidFill>
              </a:rPr>
              <a:t>downshear</a:t>
            </a:r>
            <a:r>
              <a:rPr lang="en-US" altLang="en-US" sz="1200" b="0" i="0" dirty="0">
                <a:solidFill>
                  <a:schemeClr val="bg1"/>
                </a:solidFill>
              </a:rPr>
              <a:t> direction; any flash flood threat most likely will occur on 	the equatorward side of the elongating cold pool, after the upscale development of the derecho-producing MCS</a:t>
            </a:r>
          </a:p>
          <a:p>
            <a:pPr marL="0" marR="0" lvl="0" indent="0" algn="l" defTabSz="914400" rtl="0" eaLnBrk="1" fontAlgn="base" latinLnBrk="0" hangingPunct="1">
              <a:lnSpc>
                <a:spcPct val="100000"/>
              </a:lnSpc>
              <a:spcBef>
                <a:spcPct val="0"/>
              </a:spcBef>
              <a:spcAft>
                <a:spcPct val="0"/>
              </a:spcAft>
              <a:buClrTx/>
              <a:buSzTx/>
              <a:buFont typeface="+mj-lt"/>
              <a:buNone/>
              <a:tabLst/>
              <a:defRPr/>
            </a:pPr>
            <a:endParaRPr lang="en-US" altLang="en-US" sz="1200" b="0" i="0" dirty="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i="0" dirty="0">
              <a:solidFill>
                <a:schemeClr val="bg1"/>
              </a:solidFill>
            </a:endParaRPr>
          </a:p>
          <a:p>
            <a:pPr marL="0" indent="0" eaLnBrk="1" hangingPunct="1">
              <a:spcBef>
                <a:spcPct val="0"/>
              </a:spcBef>
              <a:buFontTx/>
              <a:buNone/>
            </a:pPr>
            <a:endParaRPr lang="en-US" altLang="en-US" sz="1200" b="0" i="0" dirty="0">
              <a:solidFill>
                <a:schemeClr val="bg1"/>
              </a:solidFill>
            </a:endParaRPr>
          </a:p>
          <a:p>
            <a:pPr marL="0" indent="0" eaLnBrk="1" hangingPunct="1">
              <a:spcBef>
                <a:spcPct val="0"/>
              </a:spcBef>
              <a:buFont typeface="+mj-lt"/>
              <a:buNone/>
            </a:pPr>
            <a:endParaRPr lang="en-US" altLang="en-US" sz="1200" b="1" i="1" dirty="0">
              <a:solidFill>
                <a:schemeClr val="bg1"/>
              </a:solidFill>
            </a:endParaRPr>
          </a:p>
          <a:p>
            <a:pPr marL="285750" indent="-285750" algn="l" eaLnBrk="1" hangingPunct="1">
              <a:spcBef>
                <a:spcPct val="0"/>
              </a:spcBef>
            </a:pPr>
            <a:endParaRPr lang="en-US" altLang="en-US" b="0" dirty="0">
              <a:solidFill>
                <a:schemeClr val="bg1"/>
              </a:solidFill>
            </a:endParaRPr>
          </a:p>
          <a:p>
            <a:pPr marL="285750" indent="-285750" algn="l" eaLnBrk="1" hangingPunct="1">
              <a:spcBef>
                <a:spcPct val="0"/>
              </a:spcBef>
            </a:pPr>
            <a:endParaRPr lang="en-US" altLang="en-US" b="0" dirty="0">
              <a:solidFill>
                <a:schemeClr val="bg1"/>
              </a:solidFill>
            </a:endParaRPr>
          </a:p>
          <a:p>
            <a:pPr marL="285750" indent="-285750" algn="l" eaLnBrk="1" hangingPunct="1">
              <a:spcBef>
                <a:spcPct val="0"/>
              </a:spcBef>
            </a:pPr>
            <a:endParaRPr lang="en-US" altLang="en-US" sz="1800" b="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22</a:t>
            </a:fld>
            <a:endParaRPr lang="en-US" altLang="en-US"/>
          </a:p>
        </p:txBody>
      </p:sp>
    </p:spTree>
    <p:extLst>
      <p:ext uri="{BB962C8B-B14F-4D97-AF65-F5344CB8AC3E}">
        <p14:creationId xmlns:p14="http://schemas.microsoft.com/office/powerpoint/2010/main" val="426921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None/>
            </a:pPr>
            <a:r>
              <a:rPr lang="en-US" dirty="0"/>
              <a:t>Summarizing this presentation, </a:t>
            </a:r>
            <a:r>
              <a:rPr lang="en-US" altLang="en-US" sz="1200" b="0" i="0" dirty="0">
                <a:solidFill>
                  <a:schemeClr val="bg1"/>
                </a:solidFill>
              </a:rPr>
              <a:t>A derecho is a widespread, </a:t>
            </a:r>
            <a:r>
              <a:rPr lang="en-US" altLang="en-US" sz="1200" b="1" i="1" dirty="0">
                <a:solidFill>
                  <a:srgbClr val="FFFF00"/>
                </a:solidFill>
              </a:rPr>
              <a:t>long-lived</a:t>
            </a:r>
            <a:r>
              <a:rPr lang="en-US" altLang="en-US" sz="1200" b="0" i="0" dirty="0">
                <a:solidFill>
                  <a:schemeClr val="bg1"/>
                </a:solidFill>
              </a:rPr>
              <a:t> convectively induced straight-line windstorm --- or more specifically, a family of damaging downbursts produced by a fast-moving mesoscale convective system (MCS) having a path at least 650 km (400 miles) long and 100 km (60 miles) wide.  Several forms of derechos are recognized.  Progressive derechos are associated with relatively weak forcing for ascent; their associated MCSs are oriented perpendicular to mean tropospheric flow and move faster than that flow.  They are primarily warm-season, and the high winds produced can persist for a considerable time after gust front has passed.  Serial derechos occur with strong forcing for ascent and their associated MCSs tend to orient parallel to mean wind.  Serial derechos generally move more slowly than the mean flow; they are mainly cool-season (fall, winter, and spring), but sometimes occur in summer in the form of “hybrid” systems.  Low-dewpoint derechos typically occur when strong forcing for ascent and fast, unidirectional mean flow with steep low- to mid-level lapse rates are present with relatively limited moisture; they can occur throughout the year. </a:t>
            </a:r>
          </a:p>
          <a:p>
            <a:pPr eaLnBrk="1" hangingPunct="1">
              <a:spcBef>
                <a:spcPct val="0"/>
              </a:spcBef>
              <a:buNone/>
            </a:pPr>
            <a:endParaRPr lang="en-US" altLang="en-US" sz="1200" b="0" i="0" dirty="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i="0" dirty="0">
                <a:solidFill>
                  <a:schemeClr val="bg1"/>
                </a:solidFill>
              </a:rPr>
              <a:t>Derechos arise when thermodynamic and wind environments are favorable for rapid and persistent downstream storm development (forward propagation) of downburst-producing thunderstorms over a broad (meso-alpha scale) region.  Given supportive thermodynamic conditions, the deep, largely unidirectional wind profiles that foster forward-propagation and derecho-producing MCSs are also favorable for repetitive, </a:t>
            </a:r>
            <a:r>
              <a:rPr lang="en-US" altLang="en-US" sz="1200" b="0" i="1" dirty="0">
                <a:solidFill>
                  <a:schemeClr val="bg1"/>
                </a:solidFill>
              </a:rPr>
              <a:t>upstream</a:t>
            </a:r>
            <a:r>
              <a:rPr lang="en-US" altLang="en-US" sz="1200" b="0" i="0" dirty="0">
                <a:solidFill>
                  <a:schemeClr val="bg1"/>
                </a:solidFill>
              </a:rPr>
              <a:t> storm development on the quasi-stationary parts of the elongating MCS cold pools; this can yield concurrent high-wind and flash-flooding threats.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i="0" dirty="0">
              <a:solidFill>
                <a:schemeClr val="bg1"/>
              </a:solidFill>
            </a:endParaRPr>
          </a:p>
          <a:p>
            <a:pPr eaLnBrk="1" hangingPunct="1">
              <a:spcBef>
                <a:spcPct val="0"/>
              </a:spcBef>
              <a:buNone/>
            </a:pPr>
            <a:r>
              <a:rPr lang="en-US" altLang="en-US" sz="1200" b="0" i="0" dirty="0">
                <a:solidFill>
                  <a:schemeClr val="bg1"/>
                </a:solidFill>
              </a:rPr>
              <a:t> </a:t>
            </a:r>
          </a:p>
          <a:p>
            <a:pPr eaLnBrk="1" hangingPunct="1">
              <a:spcBef>
                <a:spcPct val="0"/>
              </a:spcBef>
              <a:buNone/>
            </a:pPr>
            <a:endParaRPr lang="en-US" altLang="en-US" sz="1200" b="1" i="1" dirty="0">
              <a:solidFill>
                <a:schemeClr val="bg1"/>
              </a:solidFill>
            </a:endParaRPr>
          </a:p>
          <a:p>
            <a:pPr eaLnBrk="1" hangingPunct="1">
              <a:spcBef>
                <a:spcPct val="0"/>
              </a:spcBef>
              <a:buNone/>
            </a:pPr>
            <a:endParaRPr lang="en-US" altLang="en-US" sz="1200" b="0" i="0" dirty="0">
              <a:solidFill>
                <a:schemeClr val="bg1"/>
              </a:solidFill>
            </a:endParaRPr>
          </a:p>
          <a:p>
            <a:pPr eaLnBrk="1" hangingPunct="1">
              <a:spcBef>
                <a:spcPct val="0"/>
              </a:spcBef>
              <a:buNone/>
            </a:pPr>
            <a:endParaRPr lang="en-US" altLang="en-US" sz="1200" b="1" i="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23</a:t>
            </a:fld>
            <a:endParaRPr lang="en-US" altLang="en-US"/>
          </a:p>
        </p:txBody>
      </p:sp>
    </p:spTree>
    <p:extLst>
      <p:ext uri="{BB962C8B-B14F-4D97-AF65-F5344CB8AC3E}">
        <p14:creationId xmlns:p14="http://schemas.microsoft.com/office/powerpoint/2010/main" val="7309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0"/>
              </a:spcBef>
              <a:spcAft>
                <a:spcPct val="0"/>
              </a:spcAft>
              <a:buClrTx/>
              <a:buSzTx/>
              <a:buFontTx/>
              <a:buNone/>
              <a:tabLst/>
              <a:defRPr/>
            </a:pPr>
            <a:r>
              <a:rPr lang="en-US" dirty="0"/>
              <a:t>So what is a derecho?  A derecho is a widespread, </a:t>
            </a:r>
            <a:r>
              <a:rPr lang="en-US" b="1" i="1" dirty="0"/>
              <a:t>long-lived </a:t>
            </a:r>
            <a:r>
              <a:rPr lang="en-US" altLang="en-US" sz="1200" b="0" dirty="0">
                <a:solidFill>
                  <a:schemeClr val="bg1"/>
                </a:solidFill>
              </a:rPr>
              <a:t>windstorm associated with a band of rapidly-moving showers or thunderstorms.  The term was first coined by Iowa State Climatologist Dr Gustavus Hinrichs in 1888. “Derecho,” a Spanish word meaning "direct" or "straight ahead,” was chosen by Hinrichs to reflect the relatively straight-line damage swaths of these storms. </a:t>
            </a:r>
            <a:r>
              <a:rPr lang="en-US" altLang="en-US" sz="1200" b="1" i="1" dirty="0">
                <a:solidFill>
                  <a:srgbClr val="FFFF00"/>
                </a:solidFill>
              </a:rPr>
              <a:t>Downbursts</a:t>
            </a:r>
            <a:r>
              <a:rPr lang="en-US" altLang="en-US" sz="1200" b="0" dirty="0">
                <a:solidFill>
                  <a:srgbClr val="92D050"/>
                </a:solidFill>
              </a:rPr>
              <a:t> </a:t>
            </a:r>
            <a:r>
              <a:rPr lang="en-US" altLang="en-US" sz="1200" b="0" dirty="0">
                <a:solidFill>
                  <a:schemeClr val="bg1"/>
                </a:solidFill>
              </a:rPr>
              <a:t>--- concentrated, convectively-induced downdrafts --- are responsible for most derecho damage. Downbursts typically occur in clusters that are produced by arc-shaped bands of thunderstorms known as </a:t>
            </a:r>
            <a:r>
              <a:rPr lang="en-US" altLang="en-US" sz="1200" b="0" i="1" dirty="0">
                <a:solidFill>
                  <a:srgbClr val="FFFF00"/>
                </a:solidFill>
              </a:rPr>
              <a:t>bow echoes.  </a:t>
            </a:r>
            <a:r>
              <a:rPr lang="en-US" altLang="en-US" sz="1200" b="0" dirty="0">
                <a:solidFill>
                  <a:schemeClr val="bg1"/>
                </a:solidFill>
              </a:rPr>
              <a:t>Bow echoes often contain a pair of embedded circulations known as </a:t>
            </a:r>
            <a:r>
              <a:rPr lang="en-US" altLang="en-US" sz="1200" b="1" i="1" dirty="0">
                <a:solidFill>
                  <a:srgbClr val="FFFF00"/>
                </a:solidFill>
              </a:rPr>
              <a:t>book-end vortices</a:t>
            </a:r>
            <a:r>
              <a:rPr lang="en-US" altLang="en-US" sz="1200" b="0" i="1" dirty="0">
                <a:solidFill>
                  <a:srgbClr val="FFFF00"/>
                </a:solidFill>
              </a:rPr>
              <a:t>;</a:t>
            </a:r>
            <a:r>
              <a:rPr lang="en-US" altLang="en-US" sz="1200" b="0" dirty="0">
                <a:solidFill>
                  <a:schemeClr val="bg1"/>
                </a:solidFill>
              </a:rPr>
              <a:t>  the strongest and most sustained winds typically occur </a:t>
            </a:r>
            <a:r>
              <a:rPr lang="en-US" altLang="en-US" sz="1200" b="0">
                <a:solidFill>
                  <a:schemeClr val="bg1"/>
                </a:solidFill>
              </a:rPr>
              <a:t>with </a:t>
            </a:r>
            <a:r>
              <a:rPr lang="en-US" altLang="en-US" sz="1200" b="0" i="1">
                <a:solidFill>
                  <a:srgbClr val="FFFF00"/>
                </a:solidFill>
              </a:rPr>
              <a:t>rear-inflow </a:t>
            </a:r>
            <a:r>
              <a:rPr lang="en-US" altLang="en-US" sz="1200" b="0" i="1" dirty="0">
                <a:solidFill>
                  <a:srgbClr val="FFFF00"/>
                </a:solidFill>
              </a:rPr>
              <a:t>jets</a:t>
            </a:r>
            <a:r>
              <a:rPr lang="en-US" altLang="en-US" sz="1200" b="0" dirty="0">
                <a:solidFill>
                  <a:schemeClr val="bg1"/>
                </a:solidFill>
              </a:rPr>
              <a:t> that arise between the centers of such vortices.</a:t>
            </a:r>
            <a:endParaRPr lang="en-US" altLang="en-US" sz="1200" b="0" i="1" dirty="0">
              <a:solidFill>
                <a:srgbClr val="FFFF00"/>
              </a:solidFill>
            </a:endParaRPr>
          </a:p>
          <a:p>
            <a:pPr marL="285750" indent="-285750" eaLnBrk="1" hangingPunct="1">
              <a:spcBef>
                <a:spcPct val="0"/>
              </a:spcBef>
            </a:pPr>
            <a:endParaRPr lang="en-US" altLang="en-US" sz="1200" b="0" dirty="0">
              <a:solidFill>
                <a:schemeClr val="bg1"/>
              </a:solidFill>
            </a:endParaRPr>
          </a:p>
          <a:p>
            <a:pPr eaLnBrk="1" hangingPunct="1">
              <a:spcBef>
                <a:spcPct val="0"/>
              </a:spcBef>
              <a:buNone/>
            </a:pPr>
            <a:endParaRPr lang="en-US" altLang="en-US" sz="1200" b="1" dirty="0">
              <a:solidFill>
                <a:schemeClr val="bg1"/>
              </a:solidFill>
            </a:endParaRPr>
          </a:p>
          <a:p>
            <a:pPr marL="285750" indent="-285750" eaLnBrk="1" hangingPunct="1">
              <a:spcBef>
                <a:spcPct val="0"/>
              </a:spcBef>
            </a:pPr>
            <a:endParaRPr lang="en-US" altLang="en-US" sz="1200" b="0" dirty="0">
              <a:solidFill>
                <a:schemeClr val="bg1"/>
              </a:solidFill>
            </a:endParaRPr>
          </a:p>
          <a:p>
            <a:pPr marL="285750" indent="-285750" eaLnBrk="1" hangingPunct="1">
              <a:spcBef>
                <a:spcPct val="0"/>
              </a:spcBef>
            </a:pPr>
            <a:endParaRPr lang="en-US" altLang="en-US" sz="1200" b="1" dirty="0">
              <a:solidFill>
                <a:schemeClr val="bg1"/>
              </a:solidFill>
            </a:endParaRPr>
          </a:p>
          <a:p>
            <a:pPr marL="285750" indent="-285750" eaLnBrk="1" hangingPunct="1">
              <a:spcBef>
                <a:spcPct val="0"/>
              </a:spcBef>
            </a:pPr>
            <a:endParaRPr lang="en-US" altLang="en-US" sz="1200" b="0" dirty="0">
              <a:solidFill>
                <a:schemeClr val="bg1"/>
              </a:solidFill>
            </a:endParaRPr>
          </a:p>
          <a:p>
            <a:endParaRPr lang="en-US" b="1" i="1"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3</a:t>
            </a:fld>
            <a:endParaRPr lang="en-US" altLang="en-US"/>
          </a:p>
        </p:txBody>
      </p:sp>
    </p:spTree>
    <p:extLst>
      <p:ext uri="{BB962C8B-B14F-4D97-AF65-F5344CB8AC3E}">
        <p14:creationId xmlns:p14="http://schemas.microsoft.com/office/powerpoint/2010/main" val="108604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hangingPunct="1">
              <a:spcBef>
                <a:spcPct val="0"/>
              </a:spcBef>
            </a:pPr>
            <a:r>
              <a:rPr lang="en-US" altLang="en-US" b="0" dirty="0">
                <a:solidFill>
                  <a:schemeClr val="bg1"/>
                </a:solidFill>
              </a:rPr>
              <a:t>The “official” (AMS) definition of a derecho includes both size and meteorological criteria</a:t>
            </a:r>
            <a:r>
              <a:rPr lang="en-US" altLang="en-US" sz="1800" b="0" dirty="0">
                <a:solidFill>
                  <a:schemeClr val="bg1"/>
                </a:solidFill>
              </a:rPr>
              <a:t>:</a:t>
            </a:r>
          </a:p>
          <a:p>
            <a:pPr marL="285750" indent="-285750" eaLnBrk="1" hangingPunct="1">
              <a:spcBef>
                <a:spcPct val="0"/>
              </a:spcBef>
            </a:pPr>
            <a:endParaRPr lang="en-US" altLang="en-US" sz="1800" b="0" dirty="0">
              <a:solidFill>
                <a:schemeClr val="bg1"/>
              </a:solidFill>
            </a:endParaRPr>
          </a:p>
          <a:p>
            <a:pPr marL="342900" indent="-342900" eaLnBrk="1" hangingPunct="1">
              <a:spcBef>
                <a:spcPct val="0"/>
              </a:spcBef>
              <a:buFont typeface="+mj-lt"/>
              <a:buAutoNum type="arabicParenR"/>
            </a:pPr>
            <a:r>
              <a:rPr lang="en-US" altLang="en-US" sz="1200" b="0" i="0" dirty="0">
                <a:solidFill>
                  <a:schemeClr val="bg1"/>
                </a:solidFill>
              </a:rPr>
              <a:t>A widespread, convectively induced straight-line windstorm; specifically, a family of particularly damaging downbursts produced by a mesoscale convective system (MCS)</a:t>
            </a:r>
          </a:p>
          <a:p>
            <a:pPr marL="342900" indent="-342900" eaLnBrk="1" hangingPunct="1">
              <a:spcBef>
                <a:spcPct val="0"/>
              </a:spcBef>
              <a:buFont typeface="+mj-lt"/>
              <a:buAutoNum type="arabicParenR"/>
            </a:pPr>
            <a:endParaRPr lang="en-US" altLang="en-US" sz="1200" b="0" i="0" dirty="0">
              <a:solidFill>
                <a:schemeClr val="bg1"/>
              </a:solidFill>
            </a:endParaRPr>
          </a:p>
          <a:p>
            <a:pPr marL="342900" indent="-342900" eaLnBrk="1" hangingPunct="1">
              <a:spcBef>
                <a:spcPct val="0"/>
              </a:spcBef>
              <a:buFont typeface="+mj-lt"/>
              <a:buAutoNum type="arabicParenR"/>
            </a:pPr>
            <a:r>
              <a:rPr lang="en-US" altLang="en-US" sz="1200" b="0" i="0" dirty="0">
                <a:solidFill>
                  <a:schemeClr val="bg1"/>
                </a:solidFill>
              </a:rPr>
              <a:t>Derecho-producing MCSs have sustained bow echoes, with book-end vortices and/or rear-inflow jets that produce damaging straight-line (i.e., non-tornadic) winds</a:t>
            </a:r>
          </a:p>
          <a:p>
            <a:pPr marL="342900" indent="-342900" eaLnBrk="1" hangingPunct="1">
              <a:spcBef>
                <a:spcPct val="0"/>
              </a:spcBef>
              <a:buFont typeface="+mj-lt"/>
              <a:buAutoNum type="arabicParenR"/>
            </a:pPr>
            <a:endParaRPr lang="en-US" altLang="en-US" sz="1200" b="0" i="0" dirty="0">
              <a:solidFill>
                <a:schemeClr val="bg1"/>
              </a:solidFill>
            </a:endParaRPr>
          </a:p>
          <a:p>
            <a:pPr marL="342900" indent="-342900" eaLnBrk="1" hangingPunct="1">
              <a:spcBef>
                <a:spcPct val="0"/>
              </a:spcBef>
              <a:buFont typeface="+mj-lt"/>
              <a:buAutoNum type="arabicParenR"/>
            </a:pPr>
            <a:r>
              <a:rPr lang="en-US" altLang="en-US" sz="1200" b="0" i="0" dirty="0">
                <a:solidFill>
                  <a:schemeClr val="bg1"/>
                </a:solidFill>
              </a:rPr>
              <a:t>Damage occurs continuously or intermittently over a swath at least 650 km (~400 mi) long and 100 km (~60 mi) wide</a:t>
            </a:r>
          </a:p>
          <a:p>
            <a:pPr marL="342900" indent="-342900" eaLnBrk="1" hangingPunct="1">
              <a:spcBef>
                <a:spcPct val="0"/>
              </a:spcBef>
              <a:buFont typeface="+mj-lt"/>
              <a:buAutoNum type="arabicParenR"/>
            </a:pPr>
            <a:endParaRPr lang="en-US" altLang="en-US" sz="1200" b="0" i="0" dirty="0">
              <a:solidFill>
                <a:schemeClr val="bg1"/>
              </a:solidFill>
            </a:endParaRPr>
          </a:p>
          <a:p>
            <a:pPr marL="342900" indent="-342900" eaLnBrk="1" hangingPunct="1">
              <a:spcBef>
                <a:spcPct val="0"/>
              </a:spcBef>
              <a:buFont typeface="+mj-lt"/>
              <a:buAutoNum type="arabicParenR"/>
            </a:pPr>
            <a:r>
              <a:rPr lang="en-US" altLang="en-US" sz="1200" b="0" i="0" dirty="0">
                <a:solidFill>
                  <a:schemeClr val="bg1"/>
                </a:solidFill>
              </a:rPr>
              <a:t>While not specifically mentioned in the current AMS definition, an important characteristic of derecho storms is the </a:t>
            </a:r>
            <a:r>
              <a:rPr lang="en-US" altLang="en-US" sz="1200" b="1" i="1" dirty="0">
                <a:solidFill>
                  <a:schemeClr val="bg1"/>
                </a:solidFill>
              </a:rPr>
              <a:t>prolonged nature of the damaging winds; </a:t>
            </a:r>
            <a:r>
              <a:rPr lang="en-US" altLang="en-US" sz="1200" b="0" i="0" dirty="0">
                <a:solidFill>
                  <a:schemeClr val="bg1"/>
                </a:solidFill>
              </a:rPr>
              <a:t>while high winds often accompany the associated convective system’s gust front, a key characteristic of derechos is the onset or persistence of high winds tens of minutes to sometimes an hour after the system gust front has passed</a:t>
            </a:r>
            <a:endParaRPr lang="en-US" b="0" i="0"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4</a:t>
            </a:fld>
            <a:endParaRPr lang="en-US" altLang="en-US"/>
          </a:p>
        </p:txBody>
      </p:sp>
    </p:spTree>
    <p:extLst>
      <p:ext uri="{BB962C8B-B14F-4D97-AF65-F5344CB8AC3E}">
        <p14:creationId xmlns:p14="http://schemas.microsoft.com/office/powerpoint/2010/main" val="27720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short list of notable derechos that have affected the United States and southern Canada in recent years; the widespread and significant impacts produced by these events speak for themselves.</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5</a:t>
            </a:fld>
            <a:endParaRPr lang="en-US" altLang="en-US"/>
          </a:p>
        </p:txBody>
      </p:sp>
    </p:spTree>
    <p:extLst>
      <p:ext uri="{BB962C8B-B14F-4D97-AF65-F5344CB8AC3E}">
        <p14:creationId xmlns:p14="http://schemas.microsoft.com/office/powerpoint/2010/main" val="756740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Derechos most commonly occur in the mid-latitudes.  Their frequency can vary from place-to-place and from year-to-year depending on the prevailing, synoptic-scale weather patterns that bring together the meteorological ingredients necessary for their development.  In the United States, the most significant events occur during the warmer months, although they occasionally occur at other times of the year.  Two main corridors of enhanced frequency may be noted: From the Upper Mississippi Valley to the Ohio Valley / Mid-Atlantic states, and from the Southern Plains into the Ozarks.  Derechos do sometimes affect interior portions of the western states, but generally average less than one per year.  It is worth noting that the incidence map shown was derived from United States storm reports; as a result, indicated frequency may be artificially low near the Canadian border and along the Gulf and Atlantic coasts.</a:t>
            </a:r>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6</a:t>
            </a:fld>
            <a:endParaRPr lang="en-US" altLang="en-US"/>
          </a:p>
        </p:txBody>
      </p:sp>
    </p:spTree>
    <p:extLst>
      <p:ext uri="{BB962C8B-B14F-4D97-AF65-F5344CB8AC3E}">
        <p14:creationId xmlns:p14="http://schemas.microsoft.com/office/powerpoint/2010/main" val="225868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0" dirty="0">
                <a:solidFill>
                  <a:srgbClr val="FFFF00"/>
                </a:solidFill>
              </a:rPr>
              <a:t>Two main classes of derechos are generally recognized: Progressive and Serial; these two categories are b</a:t>
            </a:r>
            <a:r>
              <a:rPr kumimoji="0" lang="en-US" altLang="en-US"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mn-cs"/>
              </a:rPr>
              <a:t>ased</a:t>
            </a:r>
            <a:r>
              <a:rPr kumimoji="0" lang="en-US"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on the primary physical processes responsible for their development.  Progressive derechos are </a:t>
            </a:r>
            <a:r>
              <a:rPr kumimoji="0" lang="en-US" altLang="en-US" sz="12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a</a:t>
            </a:r>
            <a:r>
              <a:rPr lang="en-US" altLang="en-US" sz="1200" b="0" i="0" dirty="0" err="1">
                <a:solidFill>
                  <a:schemeClr val="bg1"/>
                </a:solidFill>
              </a:rPr>
              <a:t>ssociated</a:t>
            </a:r>
            <a:r>
              <a:rPr lang="en-US" altLang="en-US" sz="1200" b="0" i="0" dirty="0">
                <a:solidFill>
                  <a:schemeClr val="bg1"/>
                </a:solidFill>
              </a:rPr>
              <a:t> with expansive regions of very moist, unstable air and typically evolve from a single bow echo or storm cluster that grows into a forward-propagating MCS as new cell development occurs rapidly and sequentially in the down-shear direction. The associated derecho-producing MCS is oriented </a:t>
            </a:r>
            <a:r>
              <a:rPr lang="en-US" altLang="en-US" sz="1200" b="1" i="1" dirty="0">
                <a:solidFill>
                  <a:srgbClr val="FFFF00"/>
                </a:solidFill>
              </a:rPr>
              <a:t>perpendicular</a:t>
            </a:r>
            <a:r>
              <a:rPr lang="en-US" altLang="en-US" sz="1200" b="0" i="0" dirty="0">
                <a:solidFill>
                  <a:schemeClr val="bg1"/>
                </a:solidFill>
              </a:rPr>
              <a:t> to the upper-level wind, and moves </a:t>
            </a:r>
            <a:r>
              <a:rPr lang="en-US" altLang="en-US" sz="1200" b="1" i="1" dirty="0">
                <a:solidFill>
                  <a:srgbClr val="FFFF00"/>
                </a:solidFill>
              </a:rPr>
              <a:t>faster</a:t>
            </a:r>
            <a:r>
              <a:rPr lang="en-US" altLang="en-US" sz="1200" b="0" i="0" dirty="0">
                <a:solidFill>
                  <a:schemeClr val="bg1"/>
                </a:solidFill>
              </a:rPr>
              <a:t> than the mean flow.  Progressive derechos are primarily warm-season, occurring from late spring through summer.  Progressive derechos can yield </a:t>
            </a:r>
            <a:r>
              <a:rPr lang="en-US" altLang="en-US" sz="1200" b="0" i="0" dirty="0">
                <a:solidFill>
                  <a:srgbClr val="FFFF00"/>
                </a:solidFill>
              </a:rPr>
              <a:t>high winds that sometimes persist </a:t>
            </a:r>
            <a:r>
              <a:rPr lang="en-US" altLang="en-US" sz="1200" b="0" i="0" dirty="0">
                <a:solidFill>
                  <a:schemeClr val="bg1"/>
                </a:solidFill>
              </a:rPr>
              <a:t>for up to an hour after the system gust front has passed.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7</a:t>
            </a:fld>
            <a:endParaRPr lang="en-US" altLang="en-US"/>
          </a:p>
        </p:txBody>
      </p:sp>
    </p:spTree>
    <p:extLst>
      <p:ext uri="{BB962C8B-B14F-4D97-AF65-F5344CB8AC3E}">
        <p14:creationId xmlns:p14="http://schemas.microsoft.com/office/powerpoint/2010/main" val="410529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Serial derechos are </a:t>
            </a:r>
            <a:r>
              <a:rPr lang="en-US" sz="1200" b="0" i="0" dirty="0">
                <a:solidFill>
                  <a:schemeClr val="bg1"/>
                </a:solidFill>
              </a:rPr>
              <a:t>a</a:t>
            </a:r>
            <a:r>
              <a:rPr lang="en-US" altLang="en-US" sz="1200" b="0" i="0" dirty="0">
                <a:solidFill>
                  <a:schemeClr val="bg1"/>
                </a:solidFill>
              </a:rPr>
              <a:t>ssociated with strong, fast-moving upper-level troughs and surface low pressure systems.  Serial derechos consist of a series of bow echoes that are embedded within an extensive squall line along or ahead of cold front.  The bow echoes typically move roughly </a:t>
            </a:r>
            <a:r>
              <a:rPr lang="en-US" altLang="en-US" sz="1200" b="1" i="1" dirty="0">
                <a:solidFill>
                  <a:srgbClr val="FFFF00"/>
                </a:solidFill>
              </a:rPr>
              <a:t>parallel</a:t>
            </a:r>
            <a:r>
              <a:rPr lang="en-US" altLang="en-US" sz="1200" b="0" i="0" dirty="0">
                <a:solidFill>
                  <a:schemeClr val="bg1"/>
                </a:solidFill>
              </a:rPr>
              <a:t> to the cloud-layer flow, and tend to move </a:t>
            </a:r>
            <a:r>
              <a:rPr lang="en-US" altLang="en-US" sz="1200" b="1" i="1" dirty="0">
                <a:solidFill>
                  <a:schemeClr val="bg1"/>
                </a:solidFill>
              </a:rPr>
              <a:t>more slowly </a:t>
            </a:r>
            <a:r>
              <a:rPr lang="en-US" altLang="en-US" sz="1200" b="0" i="0" dirty="0">
                <a:solidFill>
                  <a:schemeClr val="bg1"/>
                </a:solidFill>
              </a:rPr>
              <a:t>than that flow.  Serial derechos are primarily a cool-season phenomena, and on occasion affect swathes 1000 miles long.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8</a:t>
            </a:fld>
            <a:endParaRPr lang="en-US" altLang="en-US"/>
          </a:p>
        </p:txBody>
      </p:sp>
    </p:spTree>
    <p:extLst>
      <p:ext uri="{BB962C8B-B14F-4D97-AF65-F5344CB8AC3E}">
        <p14:creationId xmlns:p14="http://schemas.microsoft.com/office/powerpoint/2010/main" val="430178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an example of a newsworthy progressive-type derecho that affected the Midwestern and eastern United States in June 2012.  The d</a:t>
            </a:r>
            <a:r>
              <a:rPr lang="en-US" altLang="en-US" sz="1200" b="0" i="0" dirty="0">
                <a:solidFill>
                  <a:schemeClr val="bg1"/>
                </a:solidFill>
              </a:rPr>
              <a:t>erecho-producing MCS formed in west-northwesterly mid-level flow over eastern Iowa and northern Illinois on the northern fringe of a strong, sub-tropical ridge.  The initial thunderstorms over Illinois --- some of which were elevated (that is, they formed atop a frontal surface, within a layer of buoyancy aloft) --- quickly evolved into a surface-based bow echo.  The bow echo subsequently grew into an intense, forward-propagating squall line that accelerated east-southeast across Indiana, Ohio, and West Virginia to the mid-Atlantic coast.  “Forward-propagating” indicates that new cell development occurred preferentially along the most rapidly-moving part of the bow echo’s accelerating outflow boundary --- that is, new storm development occurred rapidly and sequentially in the downstream (</a:t>
            </a:r>
            <a:r>
              <a:rPr lang="en-US" altLang="en-US" sz="1200" b="0" i="0" dirty="0" err="1">
                <a:solidFill>
                  <a:schemeClr val="bg1"/>
                </a:solidFill>
              </a:rPr>
              <a:t>downshear</a:t>
            </a:r>
            <a:r>
              <a:rPr lang="en-US" altLang="en-US" sz="1200" b="0" i="0" dirty="0">
                <a:solidFill>
                  <a:schemeClr val="bg1"/>
                </a:solidFill>
              </a:rPr>
              <a:t>) direction, parallel to the west-northwesterly flow aloft.  The rapid development of intense convective updrafts along the leading edge of the gust front essentially allowed the derecho-producing convective system to regenerate itself in the </a:t>
            </a:r>
            <a:r>
              <a:rPr lang="en-US" altLang="en-US" sz="1200" b="0" i="0" dirty="0" err="1">
                <a:solidFill>
                  <a:schemeClr val="bg1"/>
                </a:solidFill>
              </a:rPr>
              <a:t>downshear</a:t>
            </a:r>
            <a:r>
              <a:rPr lang="en-US" altLang="en-US" sz="1200" b="0" i="0" dirty="0">
                <a:solidFill>
                  <a:schemeClr val="bg1"/>
                </a:solidFill>
              </a:rPr>
              <a:t> direction --- until the MCS ultimately out-ran the reservoir of strong surface-based instability that extended as far east as the Atlantic coast.  The derecho-producing MCS moved with an average speed of 51 kts --- much faster than the 19-kt mean tropospheric flow.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0" i="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a:defRPr/>
            </a:pPr>
            <a:fld id="{2F6997D3-498B-844D-8C2D-C8AAE754772B}" type="slidenum">
              <a:rPr lang="en-US" altLang="en-US" smtClean="0"/>
              <a:pPr>
                <a:defRPr/>
              </a:pPr>
              <a:t>9</a:t>
            </a:fld>
            <a:endParaRPr lang="en-US" altLang="en-US"/>
          </a:p>
        </p:txBody>
      </p:sp>
    </p:spTree>
    <p:extLst>
      <p:ext uri="{BB962C8B-B14F-4D97-AF65-F5344CB8AC3E}">
        <p14:creationId xmlns:p14="http://schemas.microsoft.com/office/powerpoint/2010/main" val="171094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EB7E71-B664-C788-C8D0-0D5FCBEBD5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A86CF1-77D4-6DD5-A292-65F91324A6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0B198FF-9C27-CFCE-6C58-E985BA3D7A66}"/>
              </a:ext>
            </a:extLst>
          </p:cNvPr>
          <p:cNvSpPr>
            <a:spLocks noGrp="1" noChangeArrowheads="1"/>
          </p:cNvSpPr>
          <p:nvPr>
            <p:ph type="sldNum" sz="quarter" idx="12"/>
          </p:nvPr>
        </p:nvSpPr>
        <p:spPr>
          <a:ln/>
        </p:spPr>
        <p:txBody>
          <a:bodyPr/>
          <a:lstStyle>
            <a:lvl1pPr>
              <a:defRPr/>
            </a:lvl1pPr>
          </a:lstStyle>
          <a:p>
            <a:pPr>
              <a:defRPr/>
            </a:pPr>
            <a:fld id="{403F1B96-E4CD-7446-A01F-1DBD0798D585}" type="slidenum">
              <a:rPr lang="en-US" altLang="en-US"/>
              <a:pPr>
                <a:defRPr/>
              </a:pPr>
              <a:t>‹#›</a:t>
            </a:fld>
            <a:endParaRPr lang="en-US" altLang="en-US"/>
          </a:p>
        </p:txBody>
      </p:sp>
    </p:spTree>
    <p:extLst>
      <p:ext uri="{BB962C8B-B14F-4D97-AF65-F5344CB8AC3E}">
        <p14:creationId xmlns:p14="http://schemas.microsoft.com/office/powerpoint/2010/main" val="82738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74FACC-0B30-04ED-7B15-42B9509A6A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382387-54B1-ED48-C99B-0D56CF58B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92E3D0-6E2C-8D1C-5093-FD25AC338FD5}"/>
              </a:ext>
            </a:extLst>
          </p:cNvPr>
          <p:cNvSpPr>
            <a:spLocks noGrp="1" noChangeArrowheads="1"/>
          </p:cNvSpPr>
          <p:nvPr>
            <p:ph type="sldNum" sz="quarter" idx="12"/>
          </p:nvPr>
        </p:nvSpPr>
        <p:spPr>
          <a:ln/>
        </p:spPr>
        <p:txBody>
          <a:bodyPr/>
          <a:lstStyle>
            <a:lvl1pPr>
              <a:defRPr/>
            </a:lvl1pPr>
          </a:lstStyle>
          <a:p>
            <a:pPr>
              <a:defRPr/>
            </a:pPr>
            <a:fld id="{B6A32BBC-7B2F-D241-9C25-8FB37CE991C5}" type="slidenum">
              <a:rPr lang="en-US" altLang="en-US"/>
              <a:pPr>
                <a:defRPr/>
              </a:pPr>
              <a:t>‹#›</a:t>
            </a:fld>
            <a:endParaRPr lang="en-US" altLang="en-US"/>
          </a:p>
        </p:txBody>
      </p:sp>
    </p:spTree>
    <p:extLst>
      <p:ext uri="{BB962C8B-B14F-4D97-AF65-F5344CB8AC3E}">
        <p14:creationId xmlns:p14="http://schemas.microsoft.com/office/powerpoint/2010/main" val="329767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27900D-6CB1-26C6-ACA9-5782773A98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8823AF-1410-68D1-CE13-5337CCEAF3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553AF2E-CCA6-FA51-8B5C-7E95E207B3FF}"/>
              </a:ext>
            </a:extLst>
          </p:cNvPr>
          <p:cNvSpPr>
            <a:spLocks noGrp="1" noChangeArrowheads="1"/>
          </p:cNvSpPr>
          <p:nvPr>
            <p:ph type="sldNum" sz="quarter" idx="12"/>
          </p:nvPr>
        </p:nvSpPr>
        <p:spPr>
          <a:ln/>
        </p:spPr>
        <p:txBody>
          <a:bodyPr/>
          <a:lstStyle>
            <a:lvl1pPr>
              <a:defRPr/>
            </a:lvl1pPr>
          </a:lstStyle>
          <a:p>
            <a:pPr>
              <a:defRPr/>
            </a:pPr>
            <a:fld id="{8AEA6610-8A75-A94B-87F1-AE96F3BE30E6}" type="slidenum">
              <a:rPr lang="en-US" altLang="en-US"/>
              <a:pPr>
                <a:defRPr/>
              </a:pPr>
              <a:t>‹#›</a:t>
            </a:fld>
            <a:endParaRPr lang="en-US" altLang="en-US"/>
          </a:p>
        </p:txBody>
      </p:sp>
    </p:spTree>
    <p:extLst>
      <p:ext uri="{BB962C8B-B14F-4D97-AF65-F5344CB8AC3E}">
        <p14:creationId xmlns:p14="http://schemas.microsoft.com/office/powerpoint/2010/main" val="87110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8CBDC1-D7B8-B791-B75D-6FF8278706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C56A270-C9F6-B1F9-0B8E-85EB35D9DE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088277-8F49-B53B-C614-B1AA3D93E22C}"/>
              </a:ext>
            </a:extLst>
          </p:cNvPr>
          <p:cNvSpPr>
            <a:spLocks noGrp="1" noChangeArrowheads="1"/>
          </p:cNvSpPr>
          <p:nvPr>
            <p:ph type="sldNum" sz="quarter" idx="12"/>
          </p:nvPr>
        </p:nvSpPr>
        <p:spPr>
          <a:ln/>
        </p:spPr>
        <p:txBody>
          <a:bodyPr/>
          <a:lstStyle>
            <a:lvl1pPr>
              <a:defRPr/>
            </a:lvl1pPr>
          </a:lstStyle>
          <a:p>
            <a:pPr>
              <a:defRPr/>
            </a:pPr>
            <a:fld id="{EAEC838D-3389-6841-93F8-79E0438A067F}" type="slidenum">
              <a:rPr lang="en-US" altLang="en-US"/>
              <a:pPr>
                <a:defRPr/>
              </a:pPr>
              <a:t>‹#›</a:t>
            </a:fld>
            <a:endParaRPr lang="en-US" altLang="en-US"/>
          </a:p>
        </p:txBody>
      </p:sp>
    </p:spTree>
    <p:extLst>
      <p:ext uri="{BB962C8B-B14F-4D97-AF65-F5344CB8AC3E}">
        <p14:creationId xmlns:p14="http://schemas.microsoft.com/office/powerpoint/2010/main" val="84512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30258D-CF15-C615-F6E9-9012A21C20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2E6DA0-CBBC-5922-CCC0-6A091FE20C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E6A42A1-8633-F265-7BD3-BCC97E030A5C}"/>
              </a:ext>
            </a:extLst>
          </p:cNvPr>
          <p:cNvSpPr>
            <a:spLocks noGrp="1" noChangeArrowheads="1"/>
          </p:cNvSpPr>
          <p:nvPr>
            <p:ph type="sldNum" sz="quarter" idx="12"/>
          </p:nvPr>
        </p:nvSpPr>
        <p:spPr>
          <a:ln/>
        </p:spPr>
        <p:txBody>
          <a:bodyPr/>
          <a:lstStyle>
            <a:lvl1pPr>
              <a:defRPr/>
            </a:lvl1pPr>
          </a:lstStyle>
          <a:p>
            <a:pPr>
              <a:defRPr/>
            </a:pPr>
            <a:fld id="{6884C1CF-EE98-4E48-8942-DF0BFEBC04C9}" type="slidenum">
              <a:rPr lang="en-US" altLang="en-US"/>
              <a:pPr>
                <a:defRPr/>
              </a:pPr>
              <a:t>‹#›</a:t>
            </a:fld>
            <a:endParaRPr lang="en-US" altLang="en-US"/>
          </a:p>
        </p:txBody>
      </p:sp>
    </p:spTree>
    <p:extLst>
      <p:ext uri="{BB962C8B-B14F-4D97-AF65-F5344CB8AC3E}">
        <p14:creationId xmlns:p14="http://schemas.microsoft.com/office/powerpoint/2010/main" val="232669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0B4379-5468-A0EF-AF51-5CAB950466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46B0AB-3CAC-0D9B-9380-83C8CF104F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18AA9ED-6392-D1F4-6117-7A376FCE062E}"/>
              </a:ext>
            </a:extLst>
          </p:cNvPr>
          <p:cNvSpPr>
            <a:spLocks noGrp="1" noChangeArrowheads="1"/>
          </p:cNvSpPr>
          <p:nvPr>
            <p:ph type="sldNum" sz="quarter" idx="12"/>
          </p:nvPr>
        </p:nvSpPr>
        <p:spPr>
          <a:ln/>
        </p:spPr>
        <p:txBody>
          <a:bodyPr/>
          <a:lstStyle>
            <a:lvl1pPr>
              <a:defRPr/>
            </a:lvl1pPr>
          </a:lstStyle>
          <a:p>
            <a:pPr>
              <a:defRPr/>
            </a:pPr>
            <a:fld id="{5664A39F-581E-5A4F-8944-B1874A2CA6C8}" type="slidenum">
              <a:rPr lang="en-US" altLang="en-US"/>
              <a:pPr>
                <a:defRPr/>
              </a:pPr>
              <a:t>‹#›</a:t>
            </a:fld>
            <a:endParaRPr lang="en-US" altLang="en-US"/>
          </a:p>
        </p:txBody>
      </p:sp>
    </p:spTree>
    <p:extLst>
      <p:ext uri="{BB962C8B-B14F-4D97-AF65-F5344CB8AC3E}">
        <p14:creationId xmlns:p14="http://schemas.microsoft.com/office/powerpoint/2010/main" val="14815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CD46D5-1F7E-9F42-F055-F557767A45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61F4A4C-B7AC-3714-EA0C-39EE5E1C11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BF1A592-6711-3E9F-80B7-4C010E8B5B94}"/>
              </a:ext>
            </a:extLst>
          </p:cNvPr>
          <p:cNvSpPr>
            <a:spLocks noGrp="1" noChangeArrowheads="1"/>
          </p:cNvSpPr>
          <p:nvPr>
            <p:ph type="sldNum" sz="quarter" idx="12"/>
          </p:nvPr>
        </p:nvSpPr>
        <p:spPr>
          <a:ln/>
        </p:spPr>
        <p:txBody>
          <a:bodyPr/>
          <a:lstStyle>
            <a:lvl1pPr>
              <a:defRPr/>
            </a:lvl1pPr>
          </a:lstStyle>
          <a:p>
            <a:pPr>
              <a:defRPr/>
            </a:pPr>
            <a:fld id="{ECD5B51F-60F2-B145-B17B-C6E73B71815F}" type="slidenum">
              <a:rPr lang="en-US" altLang="en-US"/>
              <a:pPr>
                <a:defRPr/>
              </a:pPr>
              <a:t>‹#›</a:t>
            </a:fld>
            <a:endParaRPr lang="en-US" altLang="en-US"/>
          </a:p>
        </p:txBody>
      </p:sp>
    </p:spTree>
    <p:extLst>
      <p:ext uri="{BB962C8B-B14F-4D97-AF65-F5344CB8AC3E}">
        <p14:creationId xmlns:p14="http://schemas.microsoft.com/office/powerpoint/2010/main" val="428904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B29CEF-6062-56C2-CE3E-264E860894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31321AB-DB9D-5E8F-EEAA-792904D6AA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76AEB48-766A-7479-36FC-4D8631D10A6E}"/>
              </a:ext>
            </a:extLst>
          </p:cNvPr>
          <p:cNvSpPr>
            <a:spLocks noGrp="1" noChangeArrowheads="1"/>
          </p:cNvSpPr>
          <p:nvPr>
            <p:ph type="sldNum" sz="quarter" idx="12"/>
          </p:nvPr>
        </p:nvSpPr>
        <p:spPr>
          <a:ln/>
        </p:spPr>
        <p:txBody>
          <a:bodyPr/>
          <a:lstStyle>
            <a:lvl1pPr>
              <a:defRPr/>
            </a:lvl1pPr>
          </a:lstStyle>
          <a:p>
            <a:pPr>
              <a:defRPr/>
            </a:pPr>
            <a:fld id="{F1E2A878-F0A0-0A4B-8070-0BEE6A4FDEEB}" type="slidenum">
              <a:rPr lang="en-US" altLang="en-US"/>
              <a:pPr>
                <a:defRPr/>
              </a:pPr>
              <a:t>‹#›</a:t>
            </a:fld>
            <a:endParaRPr lang="en-US" altLang="en-US"/>
          </a:p>
        </p:txBody>
      </p:sp>
    </p:spTree>
    <p:extLst>
      <p:ext uri="{BB962C8B-B14F-4D97-AF65-F5344CB8AC3E}">
        <p14:creationId xmlns:p14="http://schemas.microsoft.com/office/powerpoint/2010/main" val="212716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8FECEF-E222-4EF0-D5C6-F8DC833C7F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94C28BB-B2C7-3BF4-E1A2-9B4E8DEDDC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9F575F9-0083-5AC0-C0BD-C70D5440458D}"/>
              </a:ext>
            </a:extLst>
          </p:cNvPr>
          <p:cNvSpPr>
            <a:spLocks noGrp="1" noChangeArrowheads="1"/>
          </p:cNvSpPr>
          <p:nvPr>
            <p:ph type="sldNum" sz="quarter" idx="12"/>
          </p:nvPr>
        </p:nvSpPr>
        <p:spPr>
          <a:ln/>
        </p:spPr>
        <p:txBody>
          <a:bodyPr/>
          <a:lstStyle>
            <a:lvl1pPr>
              <a:defRPr/>
            </a:lvl1pPr>
          </a:lstStyle>
          <a:p>
            <a:pPr>
              <a:defRPr/>
            </a:pPr>
            <a:fld id="{BD4BE77E-F740-5E40-B47A-125C38862BDF}" type="slidenum">
              <a:rPr lang="en-US" altLang="en-US"/>
              <a:pPr>
                <a:defRPr/>
              </a:pPr>
              <a:t>‹#›</a:t>
            </a:fld>
            <a:endParaRPr lang="en-US" altLang="en-US"/>
          </a:p>
        </p:txBody>
      </p:sp>
    </p:spTree>
    <p:extLst>
      <p:ext uri="{BB962C8B-B14F-4D97-AF65-F5344CB8AC3E}">
        <p14:creationId xmlns:p14="http://schemas.microsoft.com/office/powerpoint/2010/main" val="240081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095B4E-B3D0-1380-4252-01A074B8EE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2DDC5F3-20BD-C206-DFE8-997B0C5A51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A76ECE3-EC83-6B99-A9A5-67EB14B3C4B7}"/>
              </a:ext>
            </a:extLst>
          </p:cNvPr>
          <p:cNvSpPr>
            <a:spLocks noGrp="1" noChangeArrowheads="1"/>
          </p:cNvSpPr>
          <p:nvPr>
            <p:ph type="sldNum" sz="quarter" idx="12"/>
          </p:nvPr>
        </p:nvSpPr>
        <p:spPr>
          <a:ln/>
        </p:spPr>
        <p:txBody>
          <a:bodyPr/>
          <a:lstStyle>
            <a:lvl1pPr>
              <a:defRPr/>
            </a:lvl1pPr>
          </a:lstStyle>
          <a:p>
            <a:pPr>
              <a:defRPr/>
            </a:pPr>
            <a:fld id="{34B87E09-5B88-3E4F-BA92-C87FB866D6F5}" type="slidenum">
              <a:rPr lang="en-US" altLang="en-US"/>
              <a:pPr>
                <a:defRPr/>
              </a:pPr>
              <a:t>‹#›</a:t>
            </a:fld>
            <a:endParaRPr lang="en-US" altLang="en-US"/>
          </a:p>
        </p:txBody>
      </p:sp>
    </p:spTree>
    <p:extLst>
      <p:ext uri="{BB962C8B-B14F-4D97-AF65-F5344CB8AC3E}">
        <p14:creationId xmlns:p14="http://schemas.microsoft.com/office/powerpoint/2010/main" val="35295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1DFF99-A505-CA34-54F6-D1B2D83C7A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CCEF9C5-889A-1473-90A5-65067BD363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D2F029C-A9D6-7EAF-95FE-367408AA9F6C}"/>
              </a:ext>
            </a:extLst>
          </p:cNvPr>
          <p:cNvSpPr>
            <a:spLocks noGrp="1" noChangeArrowheads="1"/>
          </p:cNvSpPr>
          <p:nvPr>
            <p:ph type="sldNum" sz="quarter" idx="12"/>
          </p:nvPr>
        </p:nvSpPr>
        <p:spPr>
          <a:ln/>
        </p:spPr>
        <p:txBody>
          <a:bodyPr/>
          <a:lstStyle>
            <a:lvl1pPr>
              <a:defRPr/>
            </a:lvl1pPr>
          </a:lstStyle>
          <a:p>
            <a:pPr>
              <a:defRPr/>
            </a:pPr>
            <a:fld id="{FA4299C9-5781-D745-8C0E-4FABAC013E39}" type="slidenum">
              <a:rPr lang="en-US" altLang="en-US"/>
              <a:pPr>
                <a:defRPr/>
              </a:pPr>
              <a:t>‹#›</a:t>
            </a:fld>
            <a:endParaRPr lang="en-US" altLang="en-US"/>
          </a:p>
        </p:txBody>
      </p:sp>
    </p:spTree>
    <p:extLst>
      <p:ext uri="{BB962C8B-B14F-4D97-AF65-F5344CB8AC3E}">
        <p14:creationId xmlns:p14="http://schemas.microsoft.com/office/powerpoint/2010/main" val="221552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F5E"/>
            </a:gs>
            <a:gs pos="50000">
              <a:srgbClr val="0066CC"/>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3374D4-59B8-C73B-84B2-3CF21BDF7C1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F4C33DB7-F544-6AE6-70DB-ED9BC937B4A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BC5A8358-F5EB-93F1-67E7-CFAF620CE4F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ea typeface="+mn-ea"/>
                <a:cs typeface="+mn-cs"/>
              </a:defRPr>
            </a:lvl1pPr>
          </a:lstStyle>
          <a:p>
            <a:pPr>
              <a:defRPr/>
            </a:pPr>
            <a:endParaRPr lang="en-US" altLang="en-US"/>
          </a:p>
        </p:txBody>
      </p:sp>
      <p:sp>
        <p:nvSpPr>
          <p:cNvPr id="9221" name="Rectangle 5">
            <a:extLst>
              <a:ext uri="{FF2B5EF4-FFF2-40B4-BE49-F238E27FC236}">
                <a16:creationId xmlns:a16="http://schemas.microsoft.com/office/drawing/2014/main" id="{D47EBD61-554F-8491-9E32-6808020F51D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ltLang="en-US"/>
          </a:p>
        </p:txBody>
      </p:sp>
      <p:sp>
        <p:nvSpPr>
          <p:cNvPr id="9222" name="Rectangle 6">
            <a:extLst>
              <a:ext uri="{FF2B5EF4-FFF2-40B4-BE49-F238E27FC236}">
                <a16:creationId xmlns:a16="http://schemas.microsoft.com/office/drawing/2014/main" id="{B17868DF-FDD3-DCB7-BB41-DEEC80EAA51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0DA663-A297-6C40-B6DB-09CC03CC01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a:extLst>
              <a:ext uri="{FF2B5EF4-FFF2-40B4-BE49-F238E27FC236}">
                <a16:creationId xmlns:a16="http://schemas.microsoft.com/office/drawing/2014/main" id="{8B3C853A-9AD4-55DD-CD61-98119FB27D63}"/>
              </a:ext>
            </a:extLst>
          </p:cNvPr>
          <p:cNvSpPr>
            <a:spLocks noChangeArrowheads="1"/>
          </p:cNvSpPr>
          <p:nvPr/>
        </p:nvSpPr>
        <p:spPr bwMode="auto">
          <a:xfrm>
            <a:off x="304800" y="76200"/>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solidFill>
                  <a:srgbClr val="FFFF00"/>
                </a:solidFill>
              </a:rPr>
              <a:t>Derechos:</a:t>
            </a:r>
          </a:p>
          <a:p>
            <a:pPr algn="ctr" eaLnBrk="1" hangingPunct="1">
              <a:spcBef>
                <a:spcPct val="0"/>
              </a:spcBef>
              <a:buFontTx/>
              <a:buNone/>
            </a:pPr>
            <a:r>
              <a:rPr lang="en-US" altLang="en-US" sz="4000" b="1" dirty="0">
                <a:solidFill>
                  <a:srgbClr val="FFFF00"/>
                </a:solidFill>
              </a:rPr>
              <a:t>An introduction</a:t>
            </a:r>
          </a:p>
        </p:txBody>
      </p:sp>
      <p:sp>
        <p:nvSpPr>
          <p:cNvPr id="14338" name="Rectangle 9">
            <a:extLst>
              <a:ext uri="{FF2B5EF4-FFF2-40B4-BE49-F238E27FC236}">
                <a16:creationId xmlns:a16="http://schemas.microsoft.com/office/drawing/2014/main" id="{15C17E7F-CCFE-474A-DF7D-A7C23B56B578}"/>
              </a:ext>
            </a:extLst>
          </p:cNvPr>
          <p:cNvSpPr>
            <a:spLocks noChangeArrowheads="1"/>
          </p:cNvSpPr>
          <p:nvPr/>
        </p:nvSpPr>
        <p:spPr bwMode="auto">
          <a:xfrm>
            <a:off x="228600" y="1601787"/>
            <a:ext cx="8686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dirty="0">
                <a:solidFill>
                  <a:srgbClr val="FFFFFF"/>
                </a:solidFill>
              </a:rPr>
              <a:t>Stephen F. Corfidi</a:t>
            </a:r>
          </a:p>
          <a:p>
            <a:pPr algn="ctr">
              <a:spcBef>
                <a:spcPct val="0"/>
              </a:spcBef>
              <a:buFontTx/>
              <a:buNone/>
            </a:pPr>
            <a:endParaRPr lang="en-US" altLang="en-US" sz="2400" dirty="0">
              <a:solidFill>
                <a:srgbClr val="FFFFFF"/>
              </a:solidFill>
            </a:endParaRPr>
          </a:p>
          <a:p>
            <a:pPr algn="ctr">
              <a:spcBef>
                <a:spcPct val="0"/>
              </a:spcBef>
              <a:buFontTx/>
              <a:buNone/>
            </a:pPr>
            <a:r>
              <a:rPr lang="en-US" altLang="en-US" sz="2400" dirty="0">
                <a:solidFill>
                  <a:srgbClr val="FFFFFF"/>
                </a:solidFill>
              </a:rPr>
              <a:t>OU / CIWRO</a:t>
            </a:r>
          </a:p>
          <a:p>
            <a:pPr algn="ctr">
              <a:spcBef>
                <a:spcPct val="0"/>
              </a:spcBef>
              <a:buFontTx/>
              <a:buNone/>
            </a:pPr>
            <a:r>
              <a:rPr lang="en-US" altLang="en-US" sz="2400" dirty="0">
                <a:solidFill>
                  <a:srgbClr val="FFFFFF"/>
                </a:solidFill>
              </a:rPr>
              <a:t>Cooperative Institute for Severe and High-Impact</a:t>
            </a:r>
          </a:p>
          <a:p>
            <a:pPr algn="ctr">
              <a:spcBef>
                <a:spcPct val="0"/>
              </a:spcBef>
              <a:buFontTx/>
              <a:buNone/>
            </a:pPr>
            <a:r>
              <a:rPr lang="en-US" altLang="en-US" sz="2400" dirty="0">
                <a:solidFill>
                  <a:srgbClr val="FFFFFF"/>
                </a:solidFill>
              </a:rPr>
              <a:t>Weather Research and Operations</a:t>
            </a:r>
          </a:p>
          <a:p>
            <a:pPr algn="ctr">
              <a:spcBef>
                <a:spcPct val="0"/>
              </a:spcBef>
              <a:buFontTx/>
              <a:buNone/>
            </a:pPr>
            <a:r>
              <a:rPr lang="en-US" altLang="en-US" sz="2400" dirty="0">
                <a:solidFill>
                  <a:srgbClr val="FFFFFF"/>
                </a:solidFill>
              </a:rPr>
              <a:t>and NOAA / NWS / NCEP Storm Prediction Center</a:t>
            </a:r>
          </a:p>
          <a:p>
            <a:pPr algn="ctr">
              <a:spcBef>
                <a:spcPct val="0"/>
              </a:spcBef>
              <a:buFontTx/>
              <a:buNone/>
            </a:pPr>
            <a:endParaRPr lang="en-US" altLang="en-US" sz="2400" b="1" dirty="0">
              <a:solidFill>
                <a:srgbClr val="FFFFFF"/>
              </a:solidFill>
            </a:endParaRPr>
          </a:p>
          <a:p>
            <a:pPr algn="ctr">
              <a:spcBef>
                <a:spcPct val="0"/>
              </a:spcBef>
              <a:buFontTx/>
              <a:buNone/>
            </a:pPr>
            <a:r>
              <a:rPr lang="en-US" altLang="en-US" sz="2400" b="1" dirty="0">
                <a:solidFill>
                  <a:srgbClr val="FFFFFF"/>
                </a:solidFill>
              </a:rPr>
              <a:t>9 February 2024</a:t>
            </a:r>
          </a:p>
        </p:txBody>
      </p:sp>
      <p:grpSp>
        <p:nvGrpSpPr>
          <p:cNvPr id="4" name="Group 3">
            <a:extLst>
              <a:ext uri="{FF2B5EF4-FFF2-40B4-BE49-F238E27FC236}">
                <a16:creationId xmlns:a16="http://schemas.microsoft.com/office/drawing/2014/main" id="{2B4F992F-2112-F6F5-5C5E-B2722FA3C800}"/>
              </a:ext>
            </a:extLst>
          </p:cNvPr>
          <p:cNvGrpSpPr/>
          <p:nvPr/>
        </p:nvGrpSpPr>
        <p:grpSpPr>
          <a:xfrm>
            <a:off x="300318" y="5181600"/>
            <a:ext cx="8627632" cy="1237911"/>
            <a:chOff x="300318" y="5252609"/>
            <a:chExt cx="8627632" cy="1237911"/>
          </a:xfrm>
        </p:grpSpPr>
        <p:pic>
          <p:nvPicPr>
            <p:cNvPr id="14339" name="Picture 10" descr="spclogo">
              <a:extLst>
                <a:ext uri="{FF2B5EF4-FFF2-40B4-BE49-F238E27FC236}">
                  <a16:creationId xmlns:a16="http://schemas.microsoft.com/office/drawing/2014/main" id="{8059162F-43FE-19C8-437E-155ECE123945}"/>
                </a:ext>
              </a:extLst>
            </p:cNvPr>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3713372" y="5340760"/>
              <a:ext cx="22860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11" descr="ncep_logo">
              <a:extLst>
                <a:ext uri="{FF2B5EF4-FFF2-40B4-BE49-F238E27FC236}">
                  <a16:creationId xmlns:a16="http://schemas.microsoft.com/office/drawing/2014/main" id="{FAFA45AA-583C-59BD-9AC1-6C4F653AF96A}"/>
                </a:ext>
              </a:extLst>
            </p:cNvPr>
            <p:cNvPicPr>
              <a:picLocks noChangeAspect="1" noChangeArrowheads="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1605210" y="5384273"/>
              <a:ext cx="1894618" cy="10780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12" descr="noaa_logo">
              <a:extLst>
                <a:ext uri="{FF2B5EF4-FFF2-40B4-BE49-F238E27FC236}">
                  <a16:creationId xmlns:a16="http://schemas.microsoft.com/office/drawing/2014/main" id="{8415760B-4B93-D240-FFAB-6811388D3008}"/>
                </a:ext>
              </a:extLst>
            </p:cNvPr>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300318" y="5334000"/>
              <a:ext cx="1114848" cy="111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4310B7-90A8-4FBD-082D-57F9AAEEBD3D}"/>
                </a:ext>
              </a:extLst>
            </p:cNvPr>
            <p:cNvPicPr>
              <a:picLocks noChangeAspect="1"/>
            </p:cNvPicPr>
            <p:nvPr/>
          </p:nvPicPr>
          <p:blipFill>
            <a:blip r:embed="rId6"/>
            <a:stretch>
              <a:fillRect/>
            </a:stretch>
          </p:blipFill>
          <p:spPr>
            <a:xfrm>
              <a:off x="7698369" y="5252609"/>
              <a:ext cx="1229581" cy="1229581"/>
            </a:xfrm>
            <a:prstGeom prst="rect">
              <a:avLst/>
            </a:prstGeom>
          </p:spPr>
        </p:pic>
        <p:pic>
          <p:nvPicPr>
            <p:cNvPr id="3" name="Picture 4">
              <a:extLst>
                <a:ext uri="{FF2B5EF4-FFF2-40B4-BE49-F238E27FC236}">
                  <a16:creationId xmlns:a16="http://schemas.microsoft.com/office/drawing/2014/main" id="{C1D5DC80-5147-3A37-B4FE-2F9D165AC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018" y="5257800"/>
              <a:ext cx="1229582" cy="12327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CE1CA57-D7F1-F310-B96C-B90EA92B3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337050"/>
          </a:xfrm>
          <a:prstGeom prst="rect">
            <a:avLst/>
          </a:prstGeom>
          <a:noFill/>
          <a:ln w="19050">
            <a:solidFill>
              <a:schemeClr val="bg1"/>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91F6AD-2E55-E576-7BBD-C56522875A91}"/>
              </a:ext>
            </a:extLst>
          </p:cNvPr>
          <p:cNvSpPr txBox="1"/>
          <p:nvPr/>
        </p:nvSpPr>
        <p:spPr>
          <a:xfrm>
            <a:off x="0" y="0"/>
            <a:ext cx="9144000"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Example progressive derecho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29-30 June 2012, northern Illinois to the mid-Atlantic states</a:t>
            </a:r>
          </a:p>
        </p:txBody>
      </p:sp>
      <p:sp>
        <p:nvSpPr>
          <p:cNvPr id="3" name="TextBox 2">
            <a:extLst>
              <a:ext uri="{FF2B5EF4-FFF2-40B4-BE49-F238E27FC236}">
                <a16:creationId xmlns:a16="http://schemas.microsoft.com/office/drawing/2014/main" id="{6CBCCCD2-413C-C0A2-F6EE-0EEB0CBA8602}"/>
              </a:ext>
            </a:extLst>
          </p:cNvPr>
          <p:cNvSpPr txBox="1"/>
          <p:nvPr/>
        </p:nvSpPr>
        <p:spPr>
          <a:xfrm>
            <a:off x="723900" y="1066800"/>
            <a:ext cx="7696200" cy="338554"/>
          </a:xfrm>
          <a:prstGeom prst="rect">
            <a:avLst/>
          </a:prstGeom>
          <a:noFill/>
        </p:spPr>
        <p:txBody>
          <a:bodyPr wrap="square">
            <a:spAutoFit/>
          </a:bodyPr>
          <a:lstStyle/>
          <a:p>
            <a:pPr algn="ctr" eaLnBrk="1" hangingPunct="1">
              <a:spcBef>
                <a:spcPct val="0"/>
              </a:spcBef>
              <a:buFontTx/>
              <a:buNone/>
            </a:pPr>
            <a:r>
              <a:rPr lang="en-US" altLang="en-US" sz="1600" b="1" i="1" dirty="0">
                <a:solidFill>
                  <a:srgbClr val="FFFF00"/>
                </a:solidFill>
              </a:rPr>
              <a:t>18-hr composite reflectivity loop, 1215 UTC 29 June – 0640 UTC 30 June</a:t>
            </a:r>
          </a:p>
        </p:txBody>
      </p:sp>
    </p:spTree>
    <p:extLst>
      <p:ext uri="{BB962C8B-B14F-4D97-AF65-F5344CB8AC3E}">
        <p14:creationId xmlns:p14="http://schemas.microsoft.com/office/powerpoint/2010/main" val="2979658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4F2B0C-DA11-84D6-7008-1FDE46D6CF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383" y="3817961"/>
            <a:ext cx="3832017" cy="2811439"/>
          </a:xfrm>
          <a:prstGeom prst="rect">
            <a:avLst/>
          </a:prstGeom>
          <a:noFill/>
          <a:ln w="19050">
            <a:solidFill>
              <a:schemeClr val="bg1"/>
            </a:solidFill>
            <a:miter lim="800000"/>
          </a:ln>
        </p:spPr>
      </p:pic>
      <p:pic>
        <p:nvPicPr>
          <p:cNvPr id="17" name="Picture 16">
            <a:extLst>
              <a:ext uri="{FF2B5EF4-FFF2-40B4-BE49-F238E27FC236}">
                <a16:creationId xmlns:a16="http://schemas.microsoft.com/office/drawing/2014/main" id="{67516BA7-CD62-2A7E-4D6F-95E9B60D51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3735" y="990600"/>
            <a:ext cx="3334248" cy="2285171"/>
          </a:xfrm>
          <a:prstGeom prst="rect">
            <a:avLst/>
          </a:prstGeom>
          <a:noFill/>
          <a:ln w="19050">
            <a:solidFill>
              <a:schemeClr val="tx1"/>
            </a:solidFill>
            <a:miter lim="800000"/>
          </a:ln>
        </p:spPr>
      </p:pic>
      <p:pic>
        <p:nvPicPr>
          <p:cNvPr id="22" name="Picture 21">
            <a:extLst>
              <a:ext uri="{FF2B5EF4-FFF2-40B4-BE49-F238E27FC236}">
                <a16:creationId xmlns:a16="http://schemas.microsoft.com/office/drawing/2014/main" id="{C0E33679-61F2-5CE9-D9B9-A4C4EF96DB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90600"/>
            <a:ext cx="3559382" cy="2568764"/>
          </a:xfrm>
          <a:prstGeom prst="rect">
            <a:avLst/>
          </a:prstGeom>
          <a:noFill/>
          <a:ln w="19050">
            <a:solidFill>
              <a:schemeClr val="tx1"/>
            </a:solidFill>
            <a:miter lim="800000"/>
          </a:ln>
        </p:spPr>
      </p:pic>
      <p:sp>
        <p:nvSpPr>
          <p:cNvPr id="6" name="TextBox 5">
            <a:extLst>
              <a:ext uri="{FF2B5EF4-FFF2-40B4-BE49-F238E27FC236}">
                <a16:creationId xmlns:a16="http://schemas.microsoft.com/office/drawing/2014/main" id="{13752176-5043-3EAE-8CCD-DECD4CC3715D}"/>
              </a:ext>
            </a:extLst>
          </p:cNvPr>
          <p:cNvSpPr txBox="1"/>
          <p:nvPr/>
        </p:nvSpPr>
        <p:spPr>
          <a:xfrm>
            <a:off x="0" y="10180"/>
            <a:ext cx="9144000"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Example serial derecho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FFFF00"/>
                </a:solidFill>
              </a:rPr>
              <a:t>4</a:t>
            </a: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-5 April 2011, Mississippi Valley to the East Coast</a:t>
            </a:r>
          </a:p>
        </p:txBody>
      </p:sp>
      <p:sp>
        <p:nvSpPr>
          <p:cNvPr id="8" name="TextBox 7">
            <a:extLst>
              <a:ext uri="{FF2B5EF4-FFF2-40B4-BE49-F238E27FC236}">
                <a16:creationId xmlns:a16="http://schemas.microsoft.com/office/drawing/2014/main" id="{0640850B-DDD7-43B3-FA85-315BEBC933EB}"/>
              </a:ext>
            </a:extLst>
          </p:cNvPr>
          <p:cNvSpPr txBox="1"/>
          <p:nvPr/>
        </p:nvSpPr>
        <p:spPr>
          <a:xfrm>
            <a:off x="609600" y="3560802"/>
            <a:ext cx="3719470" cy="507831"/>
          </a:xfrm>
          <a:prstGeom prst="rect">
            <a:avLst/>
          </a:prstGeom>
          <a:noFill/>
        </p:spPr>
        <p:txBody>
          <a:bodyPr wrap="square">
            <a:spAutoFit/>
          </a:bodyPr>
          <a:lstStyle/>
          <a:p>
            <a:pPr algn="ctr" eaLnBrk="1" hangingPunct="1">
              <a:spcBef>
                <a:spcPct val="0"/>
              </a:spcBef>
              <a:buFontTx/>
              <a:buNone/>
            </a:pPr>
            <a:r>
              <a:rPr lang="en-US" altLang="en-US" sz="900" b="1" i="1" dirty="0">
                <a:solidFill>
                  <a:srgbClr val="FFFF00"/>
                </a:solidFill>
              </a:rPr>
              <a:t>Storm reports (wind damage, blue squares; measured or estimated wind gusts greater than 65 kts, yellow squares; hail, green triangles; tornadoes, red squares) </a:t>
            </a:r>
          </a:p>
        </p:txBody>
      </p:sp>
      <p:sp>
        <p:nvSpPr>
          <p:cNvPr id="9" name="TextBox 8">
            <a:extLst>
              <a:ext uri="{FF2B5EF4-FFF2-40B4-BE49-F238E27FC236}">
                <a16:creationId xmlns:a16="http://schemas.microsoft.com/office/drawing/2014/main" id="{433F68EB-401D-19F2-F6F4-DB1790A9829A}"/>
              </a:ext>
            </a:extLst>
          </p:cNvPr>
          <p:cNvSpPr txBox="1"/>
          <p:nvPr/>
        </p:nvSpPr>
        <p:spPr>
          <a:xfrm>
            <a:off x="5029200" y="3276600"/>
            <a:ext cx="2981946" cy="369332"/>
          </a:xfrm>
          <a:prstGeom prst="rect">
            <a:avLst/>
          </a:prstGeom>
          <a:noFill/>
        </p:spPr>
        <p:txBody>
          <a:bodyPr wrap="square">
            <a:spAutoFit/>
          </a:bodyPr>
          <a:lstStyle/>
          <a:p>
            <a:pPr algn="ctr" eaLnBrk="1" hangingPunct="1">
              <a:spcBef>
                <a:spcPct val="0"/>
              </a:spcBef>
              <a:buFontTx/>
              <a:buNone/>
            </a:pPr>
            <a:r>
              <a:rPr lang="en-US" altLang="en-US" sz="900" b="1" i="1" dirty="0">
                <a:solidFill>
                  <a:srgbClr val="FFFF00"/>
                </a:solidFill>
              </a:rPr>
              <a:t>500-mb analysis, 1200 UTC 4 April 2011; shortwave trough marked by heavy black line</a:t>
            </a:r>
          </a:p>
        </p:txBody>
      </p:sp>
      <p:sp>
        <p:nvSpPr>
          <p:cNvPr id="10" name="TextBox 9">
            <a:extLst>
              <a:ext uri="{FF2B5EF4-FFF2-40B4-BE49-F238E27FC236}">
                <a16:creationId xmlns:a16="http://schemas.microsoft.com/office/drawing/2014/main" id="{23BC9612-26F6-F8E8-AEFA-571431E3ABD5}"/>
              </a:ext>
            </a:extLst>
          </p:cNvPr>
          <p:cNvSpPr txBox="1"/>
          <p:nvPr/>
        </p:nvSpPr>
        <p:spPr>
          <a:xfrm>
            <a:off x="5486400" y="6306979"/>
            <a:ext cx="2971800" cy="246221"/>
          </a:xfrm>
          <a:prstGeom prst="rect">
            <a:avLst/>
          </a:prstGeom>
          <a:noFill/>
        </p:spPr>
        <p:txBody>
          <a:bodyPr wrap="square">
            <a:spAutoFit/>
          </a:bodyPr>
          <a:lstStyle/>
          <a:p>
            <a:pPr eaLnBrk="1" hangingPunct="1">
              <a:spcBef>
                <a:spcPct val="0"/>
              </a:spcBef>
              <a:buFontTx/>
              <a:buNone/>
            </a:pPr>
            <a:r>
              <a:rPr lang="en-US" altLang="en-US" sz="1000" b="1" i="1" dirty="0">
                <a:solidFill>
                  <a:srgbClr val="FFFF00"/>
                </a:solidFill>
              </a:rPr>
              <a:t>Composite reflectivity,  2056 UTC 4 April 2011 </a:t>
            </a:r>
          </a:p>
        </p:txBody>
      </p:sp>
      <p:sp>
        <p:nvSpPr>
          <p:cNvPr id="11" name="Rectangle 14">
            <a:extLst>
              <a:ext uri="{FF2B5EF4-FFF2-40B4-BE49-F238E27FC236}">
                <a16:creationId xmlns:a16="http://schemas.microsoft.com/office/drawing/2014/main" id="{145745F6-0894-0EF8-5EA3-2C0846C49CB6}"/>
              </a:ext>
            </a:extLst>
          </p:cNvPr>
          <p:cNvSpPr>
            <a:spLocks noChangeArrowheads="1"/>
          </p:cNvSpPr>
          <p:nvPr/>
        </p:nvSpPr>
        <p:spPr bwMode="auto">
          <a:xfrm>
            <a:off x="685800" y="4267200"/>
            <a:ext cx="3832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Derecho-producing MCS formed in southwesterly mid-level flow ahead of a strong, migratory short-wave trough</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Extensive squall line (QLCS), more than 600 miles long and oriented roughly parallel to the upper-level flow, swept eastward ahead of associated cold front</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MCS moved more slowly than the mean wind (34 kts vs. 42 kts, respectively), despite presence of multiple, embedded bow echoes </a:t>
            </a:r>
          </a:p>
        </p:txBody>
      </p:sp>
    </p:spTree>
    <p:extLst>
      <p:ext uri="{BB962C8B-B14F-4D97-AF65-F5344CB8AC3E}">
        <p14:creationId xmlns:p14="http://schemas.microsoft.com/office/powerpoint/2010/main" val="650891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3CE5891-66EB-8024-36BE-23BF71B359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2" b="6876"/>
          <a:stretch/>
        </p:blipFill>
        <p:spPr bwMode="auto">
          <a:xfrm>
            <a:off x="0" y="1523999"/>
            <a:ext cx="9144000" cy="5334001"/>
          </a:xfrm>
          <a:prstGeom prst="rect">
            <a:avLst/>
          </a:prstGeom>
          <a:noFill/>
          <a:ln w="19050">
            <a:solidFill>
              <a:schemeClr val="bg1"/>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927431-5B80-ACDA-2EE7-D683BC2F555D}"/>
              </a:ext>
            </a:extLst>
          </p:cNvPr>
          <p:cNvSpPr txBox="1"/>
          <p:nvPr/>
        </p:nvSpPr>
        <p:spPr>
          <a:xfrm>
            <a:off x="0" y="17692"/>
            <a:ext cx="9144000"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Example serial derecho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FFFF00"/>
                </a:solidFill>
              </a:rPr>
              <a:t>4</a:t>
            </a: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-5 April 2011, Mississippi Valley to the East Coast</a:t>
            </a:r>
          </a:p>
        </p:txBody>
      </p:sp>
      <p:sp>
        <p:nvSpPr>
          <p:cNvPr id="3" name="TextBox 2">
            <a:extLst>
              <a:ext uri="{FF2B5EF4-FFF2-40B4-BE49-F238E27FC236}">
                <a16:creationId xmlns:a16="http://schemas.microsoft.com/office/drawing/2014/main" id="{ED23DBA2-0FF0-1A61-F195-F9C7FA4B18F1}"/>
              </a:ext>
            </a:extLst>
          </p:cNvPr>
          <p:cNvSpPr txBox="1"/>
          <p:nvPr/>
        </p:nvSpPr>
        <p:spPr>
          <a:xfrm>
            <a:off x="0" y="924580"/>
            <a:ext cx="9144000" cy="523220"/>
          </a:xfrm>
          <a:prstGeom prst="rect">
            <a:avLst/>
          </a:prstGeom>
          <a:noFill/>
        </p:spPr>
        <p:txBody>
          <a:bodyPr wrap="square">
            <a:spAutoFit/>
          </a:bodyPr>
          <a:lstStyle/>
          <a:p>
            <a:pPr algn="ctr" eaLnBrk="1" hangingPunct="1"/>
            <a:r>
              <a:rPr lang="en-US" altLang="en-US" sz="1400" b="1" i="1" dirty="0">
                <a:solidFill>
                  <a:srgbClr val="FFFF00"/>
                </a:solidFill>
              </a:rPr>
              <a:t>24-hr composite reflectivity loop, 1200 UTC 4 April  – 1200 UTC 5 April</a:t>
            </a:r>
          </a:p>
          <a:p>
            <a:pPr algn="ctr" eaLnBrk="1" hangingPunct="1">
              <a:spcBef>
                <a:spcPct val="0"/>
              </a:spcBef>
              <a:buFontTx/>
              <a:buNone/>
            </a:pPr>
            <a:r>
              <a:rPr lang="en-US" altLang="en-US" sz="1400" b="1" i="1" dirty="0">
                <a:solidFill>
                  <a:srgbClr val="FFFF00"/>
                </a:solidFill>
              </a:rPr>
              <a:t>(Loop pauses to show line-echo wave-patterns ---“LEWPs” --- associated with embedded bow echoes)</a:t>
            </a:r>
          </a:p>
        </p:txBody>
      </p:sp>
    </p:spTree>
    <p:extLst>
      <p:ext uri="{BB962C8B-B14F-4D97-AF65-F5344CB8AC3E}">
        <p14:creationId xmlns:p14="http://schemas.microsoft.com/office/powerpoint/2010/main" val="376185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1B0700-D080-B8C5-2EAF-D7D3E17E85E3}"/>
              </a:ext>
            </a:extLst>
          </p:cNvPr>
          <p:cNvSpPr txBox="1"/>
          <p:nvPr/>
        </p:nvSpPr>
        <p:spPr>
          <a:xfrm>
            <a:off x="457200" y="56346"/>
            <a:ext cx="8077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Two other classes of derechos </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AC3585C7-0747-51EF-1624-0858812116C7}"/>
              </a:ext>
            </a:extLst>
          </p:cNvPr>
          <p:cNvSpPr txBox="1"/>
          <p:nvPr/>
        </p:nvSpPr>
        <p:spPr>
          <a:xfrm>
            <a:off x="190500" y="635913"/>
            <a:ext cx="2781300" cy="430887"/>
          </a:xfrm>
          <a:prstGeom prst="rect">
            <a:avLst/>
          </a:prstGeom>
          <a:noFill/>
        </p:spPr>
        <p:txBody>
          <a:bodyPr wrap="square">
            <a:spAutoFit/>
          </a:bodyPr>
          <a:lstStyle/>
          <a:p>
            <a:pPr eaLnBrk="1" hangingPunct="1">
              <a:spcBef>
                <a:spcPct val="0"/>
              </a:spcBef>
              <a:buFontTx/>
              <a:buNone/>
            </a:pPr>
            <a:r>
              <a:rPr lang="en-US" altLang="en-US" sz="2200" b="1" dirty="0">
                <a:solidFill>
                  <a:srgbClr val="FFFF00"/>
                </a:solidFill>
              </a:rPr>
              <a:t>Hybrid derechos </a:t>
            </a:r>
          </a:p>
        </p:txBody>
      </p:sp>
      <p:sp>
        <p:nvSpPr>
          <p:cNvPr id="9" name="Rectangle 14">
            <a:extLst>
              <a:ext uri="{FF2B5EF4-FFF2-40B4-BE49-F238E27FC236}">
                <a16:creationId xmlns:a16="http://schemas.microsoft.com/office/drawing/2014/main" id="{2B799266-D09A-0730-15DA-B56E66F46B03}"/>
              </a:ext>
            </a:extLst>
          </p:cNvPr>
          <p:cNvSpPr>
            <a:spLocks noChangeArrowheads="1"/>
          </p:cNvSpPr>
          <p:nvPr/>
        </p:nvSpPr>
        <p:spPr bwMode="auto">
          <a:xfrm>
            <a:off x="685800" y="1079718"/>
            <a:ext cx="7848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400" b="1" i="1" dirty="0">
                <a:solidFill>
                  <a:schemeClr val="bg1"/>
                </a:solidFill>
              </a:rPr>
              <a:t>Share characteristics of both progressive and serial types</a:t>
            </a:r>
          </a:p>
          <a:p>
            <a:pPr marL="228600" indent="-228600" eaLnBrk="1" hangingPunct="1">
              <a:spcBef>
                <a:spcPct val="0"/>
              </a:spcBef>
              <a:buFont typeface="+mj-lt"/>
              <a:buAutoNum type="arabicParenR"/>
            </a:pPr>
            <a:endParaRPr lang="en-US" altLang="en-US" sz="1400" b="1" i="1" dirty="0">
              <a:solidFill>
                <a:schemeClr val="bg1"/>
              </a:solidFill>
            </a:endParaRPr>
          </a:p>
          <a:p>
            <a:pPr marL="228600" indent="-228600" eaLnBrk="1" hangingPunct="1">
              <a:spcBef>
                <a:spcPct val="0"/>
              </a:spcBef>
              <a:buFont typeface="+mj-lt"/>
              <a:buAutoNum type="arabicParenR"/>
            </a:pPr>
            <a:r>
              <a:rPr lang="en-US" altLang="en-US" sz="1400" b="1" i="1" dirty="0">
                <a:solidFill>
                  <a:schemeClr val="bg1"/>
                </a:solidFill>
              </a:rPr>
              <a:t>Most often occur in late spring and early summer, when the background environment can exhibit expansive areas of rich low-level moisture and strong buoyancy with appreciable deep shear</a:t>
            </a:r>
          </a:p>
          <a:p>
            <a:pPr marL="228600" indent="-228600" eaLnBrk="1" hangingPunct="1">
              <a:spcBef>
                <a:spcPct val="0"/>
              </a:spcBef>
              <a:buFont typeface="+mj-lt"/>
              <a:buAutoNum type="arabicParenR"/>
            </a:pPr>
            <a:endParaRPr lang="en-US" altLang="en-US" sz="1400" b="1" i="1" dirty="0">
              <a:solidFill>
                <a:schemeClr val="bg1"/>
              </a:solidFill>
            </a:endParaRPr>
          </a:p>
          <a:p>
            <a:pPr marL="228600" indent="-228600" eaLnBrk="1" hangingPunct="1">
              <a:spcBef>
                <a:spcPct val="0"/>
              </a:spcBef>
              <a:buFont typeface="+mj-lt"/>
              <a:buAutoNum type="arabicParenR"/>
            </a:pPr>
            <a:r>
              <a:rPr lang="en-US" altLang="en-US" sz="1400" b="1" i="1" dirty="0">
                <a:solidFill>
                  <a:schemeClr val="bg1"/>
                </a:solidFill>
              </a:rPr>
              <a:t>May include semi-discrete supercells that pose significant tornado, large hail, and heavy rainfall  threats in addition to damaging wind</a:t>
            </a:r>
          </a:p>
        </p:txBody>
      </p:sp>
      <p:sp>
        <p:nvSpPr>
          <p:cNvPr id="10" name="TextBox 9">
            <a:extLst>
              <a:ext uri="{FF2B5EF4-FFF2-40B4-BE49-F238E27FC236}">
                <a16:creationId xmlns:a16="http://schemas.microsoft.com/office/drawing/2014/main" id="{3BFCD36F-2285-6394-DF5C-00AEA7E4D341}"/>
              </a:ext>
            </a:extLst>
          </p:cNvPr>
          <p:cNvSpPr txBox="1"/>
          <p:nvPr/>
        </p:nvSpPr>
        <p:spPr>
          <a:xfrm>
            <a:off x="192024" y="2998113"/>
            <a:ext cx="3962400" cy="430887"/>
          </a:xfrm>
          <a:prstGeom prst="rect">
            <a:avLst/>
          </a:prstGeom>
          <a:noFill/>
        </p:spPr>
        <p:txBody>
          <a:bodyPr wrap="square">
            <a:spAutoFit/>
          </a:bodyPr>
          <a:lstStyle/>
          <a:p>
            <a:pPr eaLnBrk="1" hangingPunct="1">
              <a:spcBef>
                <a:spcPct val="0"/>
              </a:spcBef>
              <a:buFontTx/>
              <a:buNone/>
            </a:pPr>
            <a:r>
              <a:rPr lang="en-US" altLang="en-US" sz="2200" b="1" dirty="0">
                <a:solidFill>
                  <a:srgbClr val="FFFF00"/>
                </a:solidFill>
              </a:rPr>
              <a:t>Low-dewpoint derechos </a:t>
            </a:r>
          </a:p>
        </p:txBody>
      </p:sp>
      <p:sp>
        <p:nvSpPr>
          <p:cNvPr id="11" name="Rectangle 14">
            <a:extLst>
              <a:ext uri="{FF2B5EF4-FFF2-40B4-BE49-F238E27FC236}">
                <a16:creationId xmlns:a16="http://schemas.microsoft.com/office/drawing/2014/main" id="{6EA47CE2-193D-A2BA-EC1F-F53054465359}"/>
              </a:ext>
            </a:extLst>
          </p:cNvPr>
          <p:cNvSpPr>
            <a:spLocks noChangeArrowheads="1"/>
          </p:cNvSpPr>
          <p:nvPr/>
        </p:nvSpPr>
        <p:spPr bwMode="auto">
          <a:xfrm>
            <a:off x="681318" y="3505200"/>
            <a:ext cx="81153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400" b="1" i="1" dirty="0">
                <a:solidFill>
                  <a:schemeClr val="bg1"/>
                </a:solidFill>
              </a:rPr>
              <a:t>Uncommon; occur in regions with relatively limited boundary-layer moisture (e.g., surface dewpoints in the 40s or low 50s F), but steep low- to mid-level lapse rates</a:t>
            </a:r>
          </a:p>
          <a:p>
            <a:pPr marL="228600" indent="-228600" eaLnBrk="1" hangingPunct="1">
              <a:spcBef>
                <a:spcPct val="0"/>
              </a:spcBef>
              <a:buFont typeface="+mj-lt"/>
              <a:buAutoNum type="arabicParenR"/>
            </a:pPr>
            <a:endParaRPr lang="en-US" altLang="en-US" sz="1400" b="1" i="1" dirty="0">
              <a:solidFill>
                <a:schemeClr val="bg1"/>
              </a:solidFill>
            </a:endParaRPr>
          </a:p>
          <a:p>
            <a:pPr marL="228600" indent="-228600" eaLnBrk="1" hangingPunct="1">
              <a:spcBef>
                <a:spcPct val="0"/>
              </a:spcBef>
              <a:buFont typeface="+mj-lt"/>
              <a:buAutoNum type="arabicParenR"/>
            </a:pPr>
            <a:r>
              <a:rPr lang="en-US" altLang="en-US" sz="1400" b="1" i="1" dirty="0">
                <a:solidFill>
                  <a:schemeClr val="bg1"/>
                </a:solidFill>
              </a:rPr>
              <a:t>Associated with strong short-wave troughs; they are essentially moisture-starved serial derechos</a:t>
            </a:r>
          </a:p>
          <a:p>
            <a:pPr marL="228600" indent="-228600" eaLnBrk="1" hangingPunct="1">
              <a:spcBef>
                <a:spcPct val="0"/>
              </a:spcBef>
              <a:buFont typeface="+mj-lt"/>
              <a:buAutoNum type="arabicParenR"/>
            </a:pPr>
            <a:endParaRPr lang="en-US" altLang="en-US" sz="1400" b="1" i="1" dirty="0">
              <a:solidFill>
                <a:schemeClr val="bg1"/>
              </a:solidFill>
            </a:endParaRPr>
          </a:p>
          <a:p>
            <a:pPr marL="228600" indent="-228600" eaLnBrk="1" hangingPunct="1">
              <a:spcBef>
                <a:spcPct val="0"/>
              </a:spcBef>
              <a:buFont typeface="+mj-lt"/>
              <a:buAutoNum type="arabicParenR"/>
            </a:pPr>
            <a:r>
              <a:rPr lang="en-US" altLang="en-US" sz="1400" b="1" i="1" dirty="0">
                <a:solidFill>
                  <a:schemeClr val="bg1"/>
                </a:solidFill>
              </a:rPr>
              <a:t>Most often occur in the Great Basin and Rockies in late spring and early summer, when surface heating strongly destabilizes the low-level environment in the presence of appreciable deep shear --- fostering organized bands of downstream-directed dry downbursts</a:t>
            </a:r>
          </a:p>
          <a:p>
            <a:pPr marL="228600" indent="-228600" eaLnBrk="1" hangingPunct="1">
              <a:spcBef>
                <a:spcPct val="0"/>
              </a:spcBef>
              <a:buFont typeface="+mj-lt"/>
              <a:buAutoNum type="arabicParenR"/>
            </a:pPr>
            <a:endParaRPr lang="en-US" altLang="en-US" sz="1400" b="1" i="1" dirty="0">
              <a:solidFill>
                <a:schemeClr val="bg1"/>
              </a:solidFill>
            </a:endParaRPr>
          </a:p>
          <a:p>
            <a:pPr marL="228600" indent="-228600" eaLnBrk="1" hangingPunct="1">
              <a:spcBef>
                <a:spcPct val="0"/>
              </a:spcBef>
              <a:buFont typeface="+mj-lt"/>
              <a:buAutoNum type="arabicParenR"/>
            </a:pPr>
            <a:r>
              <a:rPr lang="en-US" altLang="en-US" sz="1400" b="1" i="1" dirty="0">
                <a:solidFill>
                  <a:schemeClr val="bg1"/>
                </a:solidFill>
              </a:rPr>
              <a:t>Low-dewpoint derechos also occur during the cool season over the central and eastern U.S., in association with strong, migratory shortwave-troughs having seasonably warm and broad warm sectors</a:t>
            </a:r>
          </a:p>
        </p:txBody>
      </p:sp>
    </p:spTree>
    <p:extLst>
      <p:ext uri="{BB962C8B-B14F-4D97-AF65-F5344CB8AC3E}">
        <p14:creationId xmlns:p14="http://schemas.microsoft.com/office/powerpoint/2010/main" val="88231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8B8C18E-BE18-F0F8-F96A-5FEA66D19DA3}"/>
              </a:ext>
            </a:extLst>
          </p:cNvPr>
          <p:cNvSpPr>
            <a:spLocks noChangeArrowheads="1"/>
          </p:cNvSpPr>
          <p:nvPr/>
        </p:nvSpPr>
        <p:spPr bwMode="auto">
          <a:xfrm>
            <a:off x="0" y="158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Characteristic environmental conditions</a:t>
            </a:r>
          </a:p>
        </p:txBody>
      </p:sp>
      <p:sp>
        <p:nvSpPr>
          <p:cNvPr id="4" name="Rectangle 14">
            <a:extLst>
              <a:ext uri="{FF2B5EF4-FFF2-40B4-BE49-F238E27FC236}">
                <a16:creationId xmlns:a16="http://schemas.microsoft.com/office/drawing/2014/main" id="{2E9F0F39-5C0B-085C-F238-522D5E1C5482}"/>
              </a:ext>
            </a:extLst>
          </p:cNvPr>
          <p:cNvSpPr>
            <a:spLocks noChangeArrowheads="1"/>
          </p:cNvSpPr>
          <p:nvPr/>
        </p:nvSpPr>
        <p:spPr bwMode="auto">
          <a:xfrm>
            <a:off x="228600" y="664488"/>
            <a:ext cx="84582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1800" b="1" i="1" dirty="0">
                <a:solidFill>
                  <a:schemeClr val="bg1"/>
                </a:solidFill>
              </a:rPr>
              <a:t>An expansive (meso-alpha scale; 200-2000 km) warm sector region having:</a:t>
            </a:r>
          </a:p>
          <a:p>
            <a:pPr eaLnBrk="1" hangingPunct="1">
              <a:spcBef>
                <a:spcPct val="0"/>
              </a:spcBef>
              <a:buNone/>
            </a:pPr>
            <a:r>
              <a:rPr lang="en-US" altLang="en-US" sz="1800" b="1" i="1" dirty="0">
                <a:solidFill>
                  <a:schemeClr val="bg1"/>
                </a:solidFill>
              </a:rPr>
              <a:t>	</a:t>
            </a:r>
          </a:p>
          <a:p>
            <a:pPr eaLnBrk="1" hangingPunct="1">
              <a:spcBef>
                <a:spcPct val="0"/>
              </a:spcBef>
              <a:buNone/>
            </a:pPr>
            <a:r>
              <a:rPr lang="en-US" altLang="en-US" sz="1800" b="1" i="1" dirty="0">
                <a:solidFill>
                  <a:schemeClr val="bg1"/>
                </a:solidFill>
              </a:rPr>
              <a:t>     </a:t>
            </a:r>
            <a:r>
              <a:rPr lang="en-US" altLang="en-US" sz="1800" b="1" i="1" dirty="0">
                <a:solidFill>
                  <a:srgbClr val="FFFF00"/>
                </a:solidFill>
              </a:rPr>
              <a:t>Seasonably rich low-level moisture</a:t>
            </a:r>
          </a:p>
          <a:p>
            <a:pPr eaLnBrk="1" hangingPunct="1">
              <a:spcBef>
                <a:spcPct val="0"/>
              </a:spcBef>
              <a:buNone/>
            </a:pPr>
            <a:r>
              <a:rPr lang="en-US" altLang="en-US" sz="1800" b="1" i="1" dirty="0">
                <a:solidFill>
                  <a:schemeClr val="bg1"/>
                </a:solidFill>
              </a:rPr>
              <a:t>	</a:t>
            </a:r>
            <a:r>
              <a:rPr lang="en-US" altLang="en-US" sz="1600" b="1" i="1" dirty="0">
                <a:solidFill>
                  <a:schemeClr val="bg1"/>
                </a:solidFill>
              </a:rPr>
              <a:t>1) Surface dewpoints &gt; 70 F (Progressive)</a:t>
            </a:r>
          </a:p>
          <a:p>
            <a:pPr eaLnBrk="1" hangingPunct="1">
              <a:spcBef>
                <a:spcPct val="0"/>
              </a:spcBef>
              <a:buNone/>
            </a:pPr>
            <a:r>
              <a:rPr lang="en-US" altLang="en-US" sz="1600" b="1" i="1" dirty="0">
                <a:solidFill>
                  <a:schemeClr val="bg1"/>
                </a:solidFill>
              </a:rPr>
              <a:t>	2) Surface dewpoints &gt; 65 F (Serial)</a:t>
            </a:r>
          </a:p>
          <a:p>
            <a:pPr eaLnBrk="1" hangingPunct="1">
              <a:spcBef>
                <a:spcPct val="0"/>
              </a:spcBef>
              <a:buNone/>
            </a:pPr>
            <a:endParaRPr lang="en-US" altLang="en-US" sz="1800" b="1" i="1" dirty="0">
              <a:solidFill>
                <a:schemeClr val="bg1"/>
              </a:solidFill>
            </a:endParaRPr>
          </a:p>
          <a:p>
            <a:pPr eaLnBrk="1" hangingPunct="1">
              <a:spcBef>
                <a:spcPct val="0"/>
              </a:spcBef>
              <a:buNone/>
            </a:pPr>
            <a:r>
              <a:rPr lang="en-US" altLang="en-US" sz="1800" b="1" i="1" dirty="0">
                <a:solidFill>
                  <a:schemeClr val="bg1"/>
                </a:solidFill>
              </a:rPr>
              <a:t>     </a:t>
            </a:r>
            <a:r>
              <a:rPr lang="en-US" altLang="en-US" sz="1800" b="1" i="1" dirty="0">
                <a:solidFill>
                  <a:srgbClr val="FFFF00"/>
                </a:solidFill>
              </a:rPr>
              <a:t>Steep low-level and mid-level lapse rates</a:t>
            </a:r>
            <a:r>
              <a:rPr lang="en-US" altLang="en-US" sz="1800" b="1" i="1" dirty="0">
                <a:solidFill>
                  <a:schemeClr val="bg1"/>
                </a:solidFill>
              </a:rPr>
              <a:t> --- </a:t>
            </a:r>
            <a:r>
              <a:rPr lang="en-US" altLang="en-US" sz="1600" b="1" i="1" dirty="0">
                <a:solidFill>
                  <a:schemeClr val="bg1"/>
                </a:solidFill>
              </a:rPr>
              <a:t>the latter typically 			associated with an elevated mixed layer (EML; the EML 		       	inhibits / 	limits extent of deep-convective development)</a:t>
            </a:r>
          </a:p>
          <a:p>
            <a:pPr eaLnBrk="1" hangingPunct="1">
              <a:spcBef>
                <a:spcPct val="0"/>
              </a:spcBef>
              <a:buNone/>
            </a:pPr>
            <a:endParaRPr lang="en-US" altLang="en-US" sz="1800" b="1" i="1" dirty="0">
              <a:solidFill>
                <a:schemeClr val="bg1"/>
              </a:solidFill>
            </a:endParaRPr>
          </a:p>
          <a:p>
            <a:pPr eaLnBrk="1" hangingPunct="1">
              <a:spcBef>
                <a:spcPct val="0"/>
              </a:spcBef>
              <a:buNone/>
            </a:pPr>
            <a:r>
              <a:rPr lang="en-US" altLang="en-US" sz="1800" b="1" i="1" dirty="0">
                <a:solidFill>
                  <a:schemeClr val="bg1"/>
                </a:solidFill>
              </a:rPr>
              <a:t>     </a:t>
            </a:r>
            <a:r>
              <a:rPr lang="en-US" altLang="en-US" sz="1800" b="1" i="1" dirty="0">
                <a:solidFill>
                  <a:srgbClr val="FFFF00"/>
                </a:solidFill>
              </a:rPr>
              <a:t>Seasonably strong, unidirectional surface to 500-mb shear:</a:t>
            </a:r>
          </a:p>
          <a:p>
            <a:pPr eaLnBrk="1" hangingPunct="1">
              <a:spcBef>
                <a:spcPct val="0"/>
              </a:spcBef>
              <a:buNone/>
            </a:pPr>
            <a:r>
              <a:rPr lang="en-US" altLang="en-US" sz="1800" b="1" i="1" dirty="0">
                <a:solidFill>
                  <a:schemeClr val="bg1"/>
                </a:solidFill>
              </a:rPr>
              <a:t>	</a:t>
            </a:r>
            <a:r>
              <a:rPr lang="en-US" altLang="en-US" sz="1600" b="1" i="1" dirty="0">
                <a:solidFill>
                  <a:schemeClr val="bg1"/>
                </a:solidFill>
              </a:rPr>
              <a:t>1)  &gt; 30 kts (Progressive)</a:t>
            </a:r>
          </a:p>
          <a:p>
            <a:pPr eaLnBrk="1" hangingPunct="1">
              <a:spcBef>
                <a:spcPct val="0"/>
              </a:spcBef>
              <a:buNone/>
            </a:pPr>
            <a:r>
              <a:rPr lang="en-US" altLang="en-US" sz="1600" b="1" i="1" dirty="0">
                <a:solidFill>
                  <a:schemeClr val="bg1"/>
                </a:solidFill>
              </a:rPr>
              <a:t>	2)  &gt; 50 kts (Serial)</a:t>
            </a:r>
          </a:p>
          <a:p>
            <a:pPr eaLnBrk="1" hangingPunct="1">
              <a:spcBef>
                <a:spcPct val="0"/>
              </a:spcBef>
              <a:buNone/>
            </a:pPr>
            <a:r>
              <a:rPr lang="en-US" altLang="en-US" sz="1600" b="1" i="1" dirty="0">
                <a:solidFill>
                  <a:schemeClr val="bg1"/>
                </a:solidFill>
              </a:rPr>
              <a:t>	3) Faster flow above 500 mb enhances potential</a:t>
            </a:r>
          </a:p>
          <a:p>
            <a:pPr eaLnBrk="1" hangingPunct="1">
              <a:spcBef>
                <a:spcPct val="0"/>
              </a:spcBef>
              <a:buNone/>
            </a:pPr>
            <a:endParaRPr lang="en-US" altLang="en-US" sz="1600" b="1" i="1" dirty="0">
              <a:solidFill>
                <a:schemeClr val="bg1"/>
              </a:solidFill>
            </a:endParaRPr>
          </a:p>
          <a:p>
            <a:pPr eaLnBrk="1" hangingPunct="1">
              <a:spcBef>
                <a:spcPct val="0"/>
              </a:spcBef>
              <a:buNone/>
            </a:pPr>
            <a:r>
              <a:rPr lang="en-US" altLang="en-US" sz="1800" b="1" i="1" dirty="0">
                <a:solidFill>
                  <a:schemeClr val="bg1"/>
                </a:solidFill>
              </a:rPr>
              <a:t>     </a:t>
            </a:r>
            <a:r>
              <a:rPr lang="en-US" altLang="en-US" sz="1800" b="1" i="1" dirty="0">
                <a:solidFill>
                  <a:srgbClr val="FFFF00"/>
                </a:solidFill>
              </a:rPr>
              <a:t>Sustained focus for ascent:</a:t>
            </a:r>
          </a:p>
          <a:p>
            <a:pPr eaLnBrk="1" hangingPunct="1">
              <a:spcBef>
                <a:spcPct val="0"/>
              </a:spcBef>
              <a:buNone/>
            </a:pPr>
            <a:r>
              <a:rPr lang="en-US" altLang="en-US" sz="1800" b="1" i="1" dirty="0">
                <a:solidFill>
                  <a:schemeClr val="bg1"/>
                </a:solidFill>
              </a:rPr>
              <a:t>	</a:t>
            </a:r>
            <a:r>
              <a:rPr lang="en-US" altLang="en-US" sz="1600" b="1" i="1" dirty="0">
                <a:solidFill>
                  <a:schemeClr val="bg1"/>
                </a:solidFill>
              </a:rPr>
              <a:t>1) Weak stationary front oriented parallel to upper-level flow,</a:t>
            </a:r>
          </a:p>
          <a:p>
            <a:pPr eaLnBrk="1" hangingPunct="1">
              <a:spcBef>
                <a:spcPct val="0"/>
              </a:spcBef>
              <a:buNone/>
            </a:pPr>
            <a:r>
              <a:rPr lang="en-US" altLang="en-US" sz="1600" b="1" i="1" dirty="0">
                <a:solidFill>
                  <a:schemeClr val="bg1"/>
                </a:solidFill>
              </a:rPr>
              <a:t>			a lee-surface trough, or weak, lower-tropospheric,  				warm-air advection (Progressive)</a:t>
            </a:r>
          </a:p>
          <a:p>
            <a:pPr eaLnBrk="1" hangingPunct="1">
              <a:spcBef>
                <a:spcPct val="0"/>
              </a:spcBef>
              <a:buNone/>
            </a:pPr>
            <a:r>
              <a:rPr lang="en-US" altLang="en-US" sz="1600" b="1" i="1" dirty="0">
                <a:solidFill>
                  <a:schemeClr val="bg1"/>
                </a:solidFill>
              </a:rPr>
              <a:t>	2) Strong cold front and associated surface trough (Serial)</a:t>
            </a:r>
          </a:p>
        </p:txBody>
      </p:sp>
      <p:pic>
        <p:nvPicPr>
          <p:cNvPr id="5" name="Picture 6" descr="skewtdry2">
            <a:extLst>
              <a:ext uri="{FF2B5EF4-FFF2-40B4-BE49-F238E27FC236}">
                <a16:creationId xmlns:a16="http://schemas.microsoft.com/office/drawing/2014/main" id="{BCCF6F85-0514-8108-3471-FBF3D6C7542D}"/>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309" t="835" r="11787"/>
          <a:stretch>
            <a:fillRect/>
          </a:stretch>
        </p:blipFill>
        <p:spPr bwMode="auto">
          <a:xfrm>
            <a:off x="7315200" y="2290102"/>
            <a:ext cx="1600200" cy="17484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16">
            <a:extLst>
              <a:ext uri="{FF2B5EF4-FFF2-40B4-BE49-F238E27FC236}">
                <a16:creationId xmlns:a16="http://schemas.microsoft.com/office/drawing/2014/main" id="{C8A6C977-6E69-4C80-85CF-C28097090721}"/>
              </a:ext>
            </a:extLst>
          </p:cNvPr>
          <p:cNvSpPr>
            <a:spLocks noChangeArrowheads="1"/>
          </p:cNvSpPr>
          <p:nvPr/>
        </p:nvSpPr>
        <p:spPr bwMode="auto">
          <a:xfrm>
            <a:off x="7315200" y="4078069"/>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00"/>
                </a:solidFill>
              </a:rPr>
              <a:t>Sample derecho</a:t>
            </a:r>
          </a:p>
          <a:p>
            <a:pPr algn="ctr" eaLnBrk="1" hangingPunct="1">
              <a:spcBef>
                <a:spcPct val="0"/>
              </a:spcBef>
              <a:buFontTx/>
              <a:buNone/>
            </a:pPr>
            <a:r>
              <a:rPr lang="en-US" altLang="en-US" sz="1200" i="1" dirty="0">
                <a:solidFill>
                  <a:srgbClr val="FFFF00"/>
                </a:solidFill>
              </a:rPr>
              <a:t> thermodynamic and</a:t>
            </a:r>
          </a:p>
          <a:p>
            <a:pPr algn="ctr" eaLnBrk="1" hangingPunct="1">
              <a:spcBef>
                <a:spcPct val="0"/>
              </a:spcBef>
              <a:buFontTx/>
              <a:buNone/>
            </a:pPr>
            <a:r>
              <a:rPr lang="en-US" altLang="en-US" sz="1200" i="1" dirty="0">
                <a:solidFill>
                  <a:srgbClr val="FFFF00"/>
                </a:solidFill>
              </a:rPr>
              <a:t>wind profiles </a:t>
            </a:r>
          </a:p>
        </p:txBody>
      </p:sp>
    </p:spTree>
    <p:extLst>
      <p:ext uri="{BB962C8B-B14F-4D97-AF65-F5344CB8AC3E}">
        <p14:creationId xmlns:p14="http://schemas.microsoft.com/office/powerpoint/2010/main" val="225643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28E212-8795-1021-1FAB-00C03F6EB1A2}"/>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Derecho development</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14">
            <a:extLst>
              <a:ext uri="{FF2B5EF4-FFF2-40B4-BE49-F238E27FC236}">
                <a16:creationId xmlns:a16="http://schemas.microsoft.com/office/drawing/2014/main" id="{5C26FB73-6971-1069-74CF-F3762B7CAE5E}"/>
              </a:ext>
            </a:extLst>
          </p:cNvPr>
          <p:cNvSpPr>
            <a:spLocks noChangeArrowheads="1"/>
          </p:cNvSpPr>
          <p:nvPr/>
        </p:nvSpPr>
        <p:spPr bwMode="auto">
          <a:xfrm>
            <a:off x="152400" y="762000"/>
            <a:ext cx="4495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Initial storms form in region where strong, nearly unidirectional mid- to upper-tropospheric flow (here, assumed to be westerly) overlies a broad area of high potential instability --- especially in an environment with rich low-level moisture and steep low- to mid-level lapse rates that together yield high CAPE  </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Uplift along the </a:t>
            </a:r>
            <a:r>
              <a:rPr lang="en-US" altLang="en-US" sz="1200" b="1" i="1" dirty="0">
                <a:solidFill>
                  <a:srgbClr val="FFFF00"/>
                </a:solidFill>
              </a:rPr>
              <a:t>gust front </a:t>
            </a:r>
            <a:r>
              <a:rPr lang="en-US" altLang="en-US" sz="1200" b="1" i="1" dirty="0">
                <a:solidFill>
                  <a:schemeClr val="bg1"/>
                </a:solidFill>
              </a:rPr>
              <a:t>--- the leading edge of evaporatively-cooled, low-level outflow from the initial storms --- sequentially spawns new storm development in the downstream direction as the cool-air dome preferentially elongates in direction of the mean flow; this is </a:t>
            </a:r>
            <a:r>
              <a:rPr lang="en-US" altLang="en-US" sz="1200" b="1" i="1" dirty="0">
                <a:solidFill>
                  <a:srgbClr val="FFFF00"/>
                </a:solidFill>
              </a:rPr>
              <a:t>“forward propagation”</a:t>
            </a:r>
            <a:endParaRPr lang="en-US" altLang="en-US" sz="1200" b="1" i="1" dirty="0">
              <a:solidFill>
                <a:schemeClr val="bg1"/>
              </a:solidFill>
            </a:endParaRP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Rapid downstream development results in anvil cloud material being left behind in wake of progressive gust front, fostering formation of a </a:t>
            </a:r>
            <a:r>
              <a:rPr lang="en-US" altLang="en-US" sz="1200" b="1" i="1" dirty="0">
                <a:solidFill>
                  <a:srgbClr val="FFFF00"/>
                </a:solidFill>
              </a:rPr>
              <a:t>rear-inflow jet</a:t>
            </a:r>
            <a:r>
              <a:rPr lang="en-US" altLang="en-US" sz="1200" b="1" i="1" dirty="0">
                <a:solidFill>
                  <a:schemeClr val="bg1"/>
                </a:solidFill>
              </a:rPr>
              <a:t> that enhances rear-to-front flow at mid-levels into the back-side of the convective system; this flow, sometimes enhanced by the presence of paired, rotating storms on either end of embedded bows echoes, furthers the development of new storms along system gust front</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New cell development --- and potential sustenance of derecho-strength winds --- is perpetuated as long as thermodynamic and kinematic fields remain favorable for deep convection in the downstream direction</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Winds may be locally enhanced by the presence of embedded supercells and smaller-scale circulations</a:t>
            </a:r>
          </a:p>
        </p:txBody>
      </p:sp>
      <p:pic>
        <p:nvPicPr>
          <p:cNvPr id="11266" name="Picture 2">
            <a:extLst>
              <a:ext uri="{FF2B5EF4-FFF2-40B4-BE49-F238E27FC236}">
                <a16:creationId xmlns:a16="http://schemas.microsoft.com/office/drawing/2014/main" id="{C0CDCB55-D49F-954C-7CC8-49D8C599BD90}"/>
              </a:ext>
            </a:extLst>
          </p:cNvPr>
          <p:cNvPicPr>
            <a:picLocks noChangeArrowheads="1"/>
          </p:cNvPicPr>
          <p:nvPr/>
        </p:nvPicPr>
        <p:blipFill rotWithShape="1">
          <a:blip r:embed="rId3">
            <a:extLst>
              <a:ext uri="{28A0092B-C50C-407E-A947-70E740481C1C}">
                <a14:useLocalDpi xmlns:a14="http://schemas.microsoft.com/office/drawing/2010/main" val="0"/>
              </a:ext>
            </a:extLst>
          </a:blip>
          <a:srcRect b="15244"/>
          <a:stretch/>
        </p:blipFill>
        <p:spPr bwMode="auto">
          <a:xfrm>
            <a:off x="4956048" y="731520"/>
            <a:ext cx="3962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346E3B9-A2B1-EA8D-44F1-A728786B2646}"/>
              </a:ext>
            </a:extLst>
          </p:cNvPr>
          <p:cNvPicPr>
            <a:picLocks noChangeArrowheads="1"/>
          </p:cNvPicPr>
          <p:nvPr/>
        </p:nvPicPr>
        <p:blipFill rotWithShape="1">
          <a:blip r:embed="rId4">
            <a:extLst>
              <a:ext uri="{28A0092B-C50C-407E-A947-70E740481C1C}">
                <a14:useLocalDpi xmlns:a14="http://schemas.microsoft.com/office/drawing/2010/main" val="0"/>
              </a:ext>
            </a:extLst>
          </a:blip>
          <a:srcRect b="14793"/>
          <a:stretch/>
        </p:blipFill>
        <p:spPr bwMode="auto">
          <a:xfrm>
            <a:off x="4956048" y="2436184"/>
            <a:ext cx="3962399" cy="18637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517830DB-CF90-F90B-8D40-79B3F66E07D0}"/>
              </a:ext>
            </a:extLst>
          </p:cNvPr>
          <p:cNvPicPr>
            <a:picLocks noChangeArrowheads="1"/>
          </p:cNvPicPr>
          <p:nvPr/>
        </p:nvPicPr>
        <p:blipFill rotWithShape="1">
          <a:blip r:embed="rId5">
            <a:extLst>
              <a:ext uri="{28A0092B-C50C-407E-A947-70E740481C1C}">
                <a14:useLocalDpi xmlns:a14="http://schemas.microsoft.com/office/drawing/2010/main" val="0"/>
              </a:ext>
            </a:extLst>
          </a:blip>
          <a:srcRect b="1383"/>
          <a:stretch/>
        </p:blipFill>
        <p:spPr bwMode="auto">
          <a:xfrm>
            <a:off x="4956049" y="4236720"/>
            <a:ext cx="3962398"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8DD9D0-87A2-67FF-205A-4C42553AC61C}"/>
              </a:ext>
            </a:extLst>
          </p:cNvPr>
          <p:cNvSpPr txBox="1"/>
          <p:nvPr/>
        </p:nvSpPr>
        <p:spPr>
          <a:xfrm>
            <a:off x="5715001" y="4981099"/>
            <a:ext cx="1143000" cy="246221"/>
          </a:xfrm>
          <a:prstGeom prst="rect">
            <a:avLst/>
          </a:prstGeom>
          <a:noFill/>
        </p:spPr>
        <p:txBody>
          <a:bodyPr wrap="square">
            <a:spAutoFit/>
          </a:bodyPr>
          <a:lstStyle/>
          <a:p>
            <a:pPr eaLnBrk="1" hangingPunct="1">
              <a:spcBef>
                <a:spcPct val="0"/>
              </a:spcBef>
              <a:buFontTx/>
              <a:buNone/>
            </a:pPr>
            <a:r>
              <a:rPr lang="en-US" altLang="en-US" sz="1000" b="1" i="1" dirty="0">
                <a:solidFill>
                  <a:srgbClr val="FFFF00"/>
                </a:solidFill>
              </a:rPr>
              <a:t>Rear-inflow jet</a:t>
            </a:r>
          </a:p>
        </p:txBody>
      </p:sp>
      <p:sp>
        <p:nvSpPr>
          <p:cNvPr id="10" name="TextBox 9">
            <a:extLst>
              <a:ext uri="{FF2B5EF4-FFF2-40B4-BE49-F238E27FC236}">
                <a16:creationId xmlns:a16="http://schemas.microsoft.com/office/drawing/2014/main" id="{EBE5902E-46AA-DD6C-BAA5-5EE084BE79AF}"/>
              </a:ext>
            </a:extLst>
          </p:cNvPr>
          <p:cNvSpPr txBox="1"/>
          <p:nvPr/>
        </p:nvSpPr>
        <p:spPr>
          <a:xfrm>
            <a:off x="6377067" y="1874520"/>
            <a:ext cx="1931781" cy="400110"/>
          </a:xfrm>
          <a:prstGeom prst="rect">
            <a:avLst/>
          </a:prstGeom>
          <a:noFill/>
        </p:spPr>
        <p:txBody>
          <a:bodyPr wrap="square">
            <a:spAutoFit/>
          </a:bodyPr>
          <a:lstStyle/>
          <a:p>
            <a:pPr algn="ctr" eaLnBrk="1" hangingPunct="1">
              <a:spcBef>
                <a:spcPct val="0"/>
              </a:spcBef>
              <a:buFontTx/>
              <a:buNone/>
            </a:pPr>
            <a:r>
              <a:rPr lang="en-US" altLang="en-US" sz="1000" b="1" i="1" dirty="0">
                <a:solidFill>
                  <a:srgbClr val="FFFF00"/>
                </a:solidFill>
              </a:rPr>
              <a:t>Initial cell development</a:t>
            </a:r>
          </a:p>
          <a:p>
            <a:pPr algn="ctr" eaLnBrk="1" hangingPunct="1">
              <a:spcBef>
                <a:spcPct val="0"/>
              </a:spcBef>
              <a:buFontTx/>
              <a:buNone/>
            </a:pPr>
            <a:r>
              <a:rPr lang="en-US" altLang="en-US" sz="1000" b="1" i="1" dirty="0">
                <a:solidFill>
                  <a:srgbClr val="FFFF00"/>
                </a:solidFill>
              </a:rPr>
              <a:t>in very moist, high-CAPE air</a:t>
            </a:r>
          </a:p>
        </p:txBody>
      </p:sp>
      <p:sp>
        <p:nvSpPr>
          <p:cNvPr id="12" name="TextBox 11">
            <a:extLst>
              <a:ext uri="{FF2B5EF4-FFF2-40B4-BE49-F238E27FC236}">
                <a16:creationId xmlns:a16="http://schemas.microsoft.com/office/drawing/2014/main" id="{A064866A-1596-47FC-7458-37D5D0214EEA}"/>
              </a:ext>
            </a:extLst>
          </p:cNvPr>
          <p:cNvSpPr txBox="1"/>
          <p:nvPr/>
        </p:nvSpPr>
        <p:spPr>
          <a:xfrm>
            <a:off x="4956048" y="734568"/>
            <a:ext cx="356188" cy="461665"/>
          </a:xfrm>
          <a:prstGeom prst="rect">
            <a:avLst/>
          </a:prstGeom>
          <a:solidFill>
            <a:schemeClr val="bg1"/>
          </a:solidFill>
        </p:spPr>
        <p:txBody>
          <a:bodyPr wrap="none" rtlCol="0">
            <a:spAutoFit/>
          </a:bodyPr>
          <a:lstStyle/>
          <a:p>
            <a:r>
              <a:rPr lang="en-US" b="1" dirty="0"/>
              <a:t>1</a:t>
            </a:r>
          </a:p>
        </p:txBody>
      </p:sp>
      <p:sp>
        <p:nvSpPr>
          <p:cNvPr id="13" name="TextBox 12">
            <a:extLst>
              <a:ext uri="{FF2B5EF4-FFF2-40B4-BE49-F238E27FC236}">
                <a16:creationId xmlns:a16="http://schemas.microsoft.com/office/drawing/2014/main" id="{5D2C762F-4CCE-1E17-98D7-E7DC3E61727B}"/>
              </a:ext>
            </a:extLst>
          </p:cNvPr>
          <p:cNvSpPr txBox="1"/>
          <p:nvPr/>
        </p:nvSpPr>
        <p:spPr>
          <a:xfrm>
            <a:off x="4956048" y="2484120"/>
            <a:ext cx="356188" cy="461665"/>
          </a:xfrm>
          <a:prstGeom prst="rect">
            <a:avLst/>
          </a:prstGeom>
          <a:solidFill>
            <a:schemeClr val="bg1"/>
          </a:solidFill>
        </p:spPr>
        <p:txBody>
          <a:bodyPr wrap="none" rtlCol="0">
            <a:spAutoFit/>
          </a:bodyPr>
          <a:lstStyle/>
          <a:p>
            <a:r>
              <a:rPr lang="en-US" b="1" dirty="0"/>
              <a:t>2</a:t>
            </a:r>
          </a:p>
        </p:txBody>
      </p:sp>
      <p:sp>
        <p:nvSpPr>
          <p:cNvPr id="14" name="TextBox 13">
            <a:extLst>
              <a:ext uri="{FF2B5EF4-FFF2-40B4-BE49-F238E27FC236}">
                <a16:creationId xmlns:a16="http://schemas.microsoft.com/office/drawing/2014/main" id="{4BDB378F-47B4-B143-6177-9C3BAB73F6B7}"/>
              </a:ext>
            </a:extLst>
          </p:cNvPr>
          <p:cNvSpPr txBox="1"/>
          <p:nvPr/>
        </p:nvSpPr>
        <p:spPr>
          <a:xfrm>
            <a:off x="4956048" y="4236720"/>
            <a:ext cx="630301" cy="461665"/>
          </a:xfrm>
          <a:prstGeom prst="rect">
            <a:avLst/>
          </a:prstGeom>
          <a:solidFill>
            <a:schemeClr val="bg1"/>
          </a:solidFill>
        </p:spPr>
        <p:txBody>
          <a:bodyPr wrap="square" rtlCol="0">
            <a:spAutoFit/>
          </a:bodyPr>
          <a:lstStyle/>
          <a:p>
            <a:r>
              <a:rPr lang="en-US" b="1" dirty="0"/>
              <a:t>3</a:t>
            </a:r>
          </a:p>
        </p:txBody>
      </p:sp>
      <p:sp>
        <p:nvSpPr>
          <p:cNvPr id="16" name="TextBox 15">
            <a:extLst>
              <a:ext uri="{FF2B5EF4-FFF2-40B4-BE49-F238E27FC236}">
                <a16:creationId xmlns:a16="http://schemas.microsoft.com/office/drawing/2014/main" id="{E185FB02-BF20-57E3-D37F-B8FDC7E92797}"/>
              </a:ext>
            </a:extLst>
          </p:cNvPr>
          <p:cNvSpPr txBox="1"/>
          <p:nvPr/>
        </p:nvSpPr>
        <p:spPr>
          <a:xfrm>
            <a:off x="6784848" y="3760410"/>
            <a:ext cx="1981200" cy="400110"/>
          </a:xfrm>
          <a:prstGeom prst="rect">
            <a:avLst/>
          </a:prstGeom>
          <a:noFill/>
        </p:spPr>
        <p:txBody>
          <a:bodyPr wrap="square">
            <a:spAutoFit/>
          </a:bodyPr>
          <a:lstStyle/>
          <a:p>
            <a:pPr algn="ctr" eaLnBrk="1" hangingPunct="1">
              <a:spcBef>
                <a:spcPct val="0"/>
              </a:spcBef>
              <a:buFontTx/>
              <a:buNone/>
            </a:pPr>
            <a:r>
              <a:rPr lang="en-US" altLang="en-US" sz="1000" b="1" i="1" dirty="0">
                <a:solidFill>
                  <a:srgbClr val="FFFF00"/>
                </a:solidFill>
              </a:rPr>
              <a:t>Downstream (forward) propagation along gust front</a:t>
            </a:r>
          </a:p>
        </p:txBody>
      </p:sp>
      <p:sp>
        <p:nvSpPr>
          <p:cNvPr id="15" name="TextBox 14">
            <a:extLst>
              <a:ext uri="{FF2B5EF4-FFF2-40B4-BE49-F238E27FC236}">
                <a16:creationId xmlns:a16="http://schemas.microsoft.com/office/drawing/2014/main" id="{90066761-8D38-02A6-3A63-4DE8A67AB03C}"/>
              </a:ext>
            </a:extLst>
          </p:cNvPr>
          <p:cNvSpPr txBox="1"/>
          <p:nvPr/>
        </p:nvSpPr>
        <p:spPr>
          <a:xfrm flipH="1">
            <a:off x="5537898" y="4498330"/>
            <a:ext cx="1143000" cy="400110"/>
          </a:xfrm>
          <a:prstGeom prst="rect">
            <a:avLst/>
          </a:prstGeom>
          <a:noFill/>
        </p:spPr>
        <p:txBody>
          <a:bodyPr wrap="square">
            <a:spAutoFit/>
          </a:bodyPr>
          <a:lstStyle/>
          <a:p>
            <a:pPr algn="r" eaLnBrk="1" hangingPunct="1">
              <a:spcBef>
                <a:spcPct val="0"/>
              </a:spcBef>
              <a:buFontTx/>
              <a:buNone/>
            </a:pPr>
            <a:r>
              <a:rPr lang="en-US" altLang="en-US" sz="1000" b="1" i="1" dirty="0">
                <a:solidFill>
                  <a:srgbClr val="FFFF00"/>
                </a:solidFill>
              </a:rPr>
              <a:t>Anvil material lofted upstream</a:t>
            </a:r>
          </a:p>
        </p:txBody>
      </p:sp>
      <p:sp>
        <p:nvSpPr>
          <p:cNvPr id="37" name="Rectangle 16">
            <a:extLst>
              <a:ext uri="{FF2B5EF4-FFF2-40B4-BE49-F238E27FC236}">
                <a16:creationId xmlns:a16="http://schemas.microsoft.com/office/drawing/2014/main" id="{FF7C5AD7-5E64-58AE-EBBC-89E59A670194}"/>
              </a:ext>
            </a:extLst>
          </p:cNvPr>
          <p:cNvSpPr>
            <a:spLocks noChangeArrowheads="1"/>
          </p:cNvSpPr>
          <p:nvPr/>
        </p:nvSpPr>
        <p:spPr bwMode="auto">
          <a:xfrm>
            <a:off x="6248400" y="6583363"/>
            <a:ext cx="2895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Adapted from illustration by Dennis Cain</a:t>
            </a:r>
          </a:p>
        </p:txBody>
      </p:sp>
    </p:spTree>
    <p:extLst>
      <p:ext uri="{BB962C8B-B14F-4D97-AF65-F5344CB8AC3E}">
        <p14:creationId xmlns:p14="http://schemas.microsoft.com/office/powerpoint/2010/main" val="3536251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313DA-C4F1-F776-AD5C-124EF1F97C59}"/>
              </a:ext>
            </a:extLst>
          </p:cNvPr>
          <p:cNvSpPr txBox="1"/>
          <p:nvPr/>
        </p:nvSpPr>
        <p:spPr>
          <a:xfrm>
            <a:off x="0" y="0"/>
            <a:ext cx="413059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dirty="0">
                <a:solidFill>
                  <a:srgbClr val="FFFF00"/>
                </a:solidFill>
              </a:rPr>
              <a:t>Satellite and schematic illustrations of derecho development</a:t>
            </a:r>
            <a:endPar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5" name="Rectangle 14">
            <a:extLst>
              <a:ext uri="{FF2B5EF4-FFF2-40B4-BE49-F238E27FC236}">
                <a16:creationId xmlns:a16="http://schemas.microsoft.com/office/drawing/2014/main" id="{AD26AB35-DBB9-E473-439D-DA8519FA353A}"/>
              </a:ext>
            </a:extLst>
          </p:cNvPr>
          <p:cNvSpPr>
            <a:spLocks noChangeArrowheads="1"/>
          </p:cNvSpPr>
          <p:nvPr/>
        </p:nvSpPr>
        <p:spPr bwMode="auto">
          <a:xfrm>
            <a:off x="38100" y="3810000"/>
            <a:ext cx="17145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None/>
            </a:pPr>
            <a:r>
              <a:rPr lang="en-US" altLang="en-US" sz="1200" b="1" i="1" dirty="0">
                <a:solidFill>
                  <a:schemeClr val="bg1"/>
                </a:solidFill>
              </a:rPr>
              <a:t>Plan (left) and cross-sectional (center) schematics of the Utah derecho; the associated MCS formed in fast, nearly unidirectional south-southwesterly flow (shown by wind profile at far right); time increases from bottom to top in the schematics</a:t>
            </a:r>
          </a:p>
        </p:txBody>
      </p:sp>
      <p:pic>
        <p:nvPicPr>
          <p:cNvPr id="5121" name="Picture 1" descr="page11image36865456">
            <a:extLst>
              <a:ext uri="{FF2B5EF4-FFF2-40B4-BE49-F238E27FC236}">
                <a16:creationId xmlns:a16="http://schemas.microsoft.com/office/drawing/2014/main" id="{87FFAC35-0A37-9682-4534-287A9BF8A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51" y="3352800"/>
            <a:ext cx="7086600" cy="3200400"/>
          </a:xfrm>
          <a:prstGeom prst="rect">
            <a:avLst/>
          </a:prstGeom>
          <a:noFill/>
          <a:ln w="25400">
            <a:solidFill>
              <a:schemeClr val="tx1"/>
            </a:solidFill>
            <a:miter lim="800000"/>
          </a:ln>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0A776762-53D0-82C0-ACA3-2006C219F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04800"/>
            <a:ext cx="4648200" cy="2800650"/>
          </a:xfrm>
          <a:prstGeom prst="rect">
            <a:avLst/>
          </a:prstGeom>
          <a:noFill/>
          <a:ln w="25400">
            <a:solidFill>
              <a:schemeClr val="bg1"/>
            </a:solidFill>
            <a:miter lim="800000"/>
          </a:ln>
          <a:extLst>
            <a:ext uri="{909E8E84-426E-40DD-AFC4-6F175D3DCCD1}">
              <a14:hiddenFill xmlns:a14="http://schemas.microsoft.com/office/drawing/2010/main">
                <a:solidFill>
                  <a:srgbClr val="FFFFFF"/>
                </a:solidFill>
              </a14:hiddenFill>
            </a:ext>
          </a:extLst>
        </p:spPr>
      </p:pic>
      <p:sp>
        <p:nvSpPr>
          <p:cNvPr id="8" name="Rectangle 14">
            <a:extLst>
              <a:ext uri="{FF2B5EF4-FFF2-40B4-BE49-F238E27FC236}">
                <a16:creationId xmlns:a16="http://schemas.microsoft.com/office/drawing/2014/main" id="{0E8BA4EC-AFDC-3F55-9291-540D56DE1B04}"/>
              </a:ext>
            </a:extLst>
          </p:cNvPr>
          <p:cNvSpPr>
            <a:spLocks noChangeArrowheads="1"/>
          </p:cNvSpPr>
          <p:nvPr/>
        </p:nvSpPr>
        <p:spPr bwMode="auto">
          <a:xfrm>
            <a:off x="1143000" y="1402140"/>
            <a:ext cx="30168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None/>
            </a:pPr>
            <a:r>
              <a:rPr lang="en-US" altLang="en-US" sz="1200" b="1" i="1" dirty="0">
                <a:solidFill>
                  <a:schemeClr val="bg1"/>
                </a:solidFill>
              </a:rPr>
              <a:t>Visible-data, 8-hr satellite loop of a low-dew point derecho in Utah, showing anvil material left behind in the upstream (in this case, southwest) direction as a result of rapid forward (north-northeastward) propagation of storms on the gust front of the system’s elongating cold pool</a:t>
            </a:r>
          </a:p>
        </p:txBody>
      </p:sp>
      <p:sp>
        <p:nvSpPr>
          <p:cNvPr id="9" name="Rectangle 16">
            <a:extLst>
              <a:ext uri="{FF2B5EF4-FFF2-40B4-BE49-F238E27FC236}">
                <a16:creationId xmlns:a16="http://schemas.microsoft.com/office/drawing/2014/main" id="{F8EBC1FA-5F5C-5FD5-9053-1B778B5F60E6}"/>
              </a:ext>
            </a:extLst>
          </p:cNvPr>
          <p:cNvSpPr>
            <a:spLocks noChangeArrowheads="1"/>
          </p:cNvSpPr>
          <p:nvPr/>
        </p:nvSpPr>
        <p:spPr bwMode="auto">
          <a:xfrm>
            <a:off x="8001000" y="6581001"/>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Corfidi (2016)</a:t>
            </a:r>
          </a:p>
        </p:txBody>
      </p:sp>
    </p:spTree>
    <p:extLst>
      <p:ext uri="{BB962C8B-B14F-4D97-AF65-F5344CB8AC3E}">
        <p14:creationId xmlns:p14="http://schemas.microsoft.com/office/powerpoint/2010/main" val="15087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6F0AD-2644-AF3C-D3D3-693F4745CBD1}"/>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Derechos and flash floods</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3" name="Rectangle 14">
            <a:extLst>
              <a:ext uri="{FF2B5EF4-FFF2-40B4-BE49-F238E27FC236}">
                <a16:creationId xmlns:a16="http://schemas.microsoft.com/office/drawing/2014/main" id="{064CF020-1AA0-81B7-C0E1-1901686CDED8}"/>
              </a:ext>
            </a:extLst>
          </p:cNvPr>
          <p:cNvSpPr>
            <a:spLocks noChangeArrowheads="1"/>
          </p:cNvSpPr>
          <p:nvPr/>
        </p:nvSpPr>
        <p:spPr bwMode="auto">
          <a:xfrm>
            <a:off x="457200" y="609600"/>
            <a:ext cx="81153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Paradoxically, the same unidirectional flow that fosters downstream storm propagation and derecho-producing MCS development can, given a supportive thermodynamic environment, also yield repetitive storm propagation in the upstream direction </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Repetitive upstream storm development, especially when associated with a low-level source of uplift that remains quasi-stationary, can yield excessive precipitation if the environment is very moist and conditionally unstable</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Because derecho-producing convective systems occur with largely unidirectional mid- and upper-level flow, their cold pools tend to elongate downstream in the direction of the mean flow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Consequently, over time, parts of the system gust fronts often become quasi-stationary, oriented roughly parallel to the deep tropospheric flow (highlighted in green in schematic below)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Those parts of a derecho-producing convective-system gust front that become quasi-stationary can be a focus for “echo-training” and flash flooding --- sometimes in locations recently affected by derecho winds</a:t>
            </a:r>
          </a:p>
        </p:txBody>
      </p:sp>
      <p:pic>
        <p:nvPicPr>
          <p:cNvPr id="10" name="Picture 17" descr="coldpoolwindprofileROTCCW">
            <a:extLst>
              <a:ext uri="{FF2B5EF4-FFF2-40B4-BE49-F238E27FC236}">
                <a16:creationId xmlns:a16="http://schemas.microsoft.com/office/drawing/2014/main" id="{9162952B-DDED-A385-A11D-02640EC5C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86200"/>
            <a:ext cx="1600200" cy="248244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B41A234-56D4-F6A5-86F8-B3BFC1F7F667}"/>
              </a:ext>
            </a:extLst>
          </p:cNvPr>
          <p:cNvSpPr txBox="1"/>
          <p:nvPr/>
        </p:nvSpPr>
        <p:spPr>
          <a:xfrm>
            <a:off x="228600" y="6414837"/>
            <a:ext cx="8610600" cy="307777"/>
          </a:xfrm>
          <a:prstGeom prst="rect">
            <a:avLst/>
          </a:prstGeom>
          <a:noFill/>
        </p:spPr>
        <p:txBody>
          <a:bodyPr wrap="square" rtlCol="0">
            <a:spAutoFit/>
          </a:bodyPr>
          <a:lstStyle/>
          <a:p>
            <a:pPr algn="ctr"/>
            <a:r>
              <a:rPr lang="en-US" sz="1400" b="1" i="1" dirty="0">
                <a:solidFill>
                  <a:srgbClr val="FFFF00"/>
                </a:solidFill>
              </a:rPr>
              <a:t>Temporal evolution of elongating cold pool associated with wind profile at left</a:t>
            </a:r>
          </a:p>
        </p:txBody>
      </p:sp>
      <p:grpSp>
        <p:nvGrpSpPr>
          <p:cNvPr id="17" name="Group 16">
            <a:extLst>
              <a:ext uri="{FF2B5EF4-FFF2-40B4-BE49-F238E27FC236}">
                <a16:creationId xmlns:a16="http://schemas.microsoft.com/office/drawing/2014/main" id="{C4C284B7-CA0F-DDB5-81F4-2C3A7943DA3E}"/>
              </a:ext>
            </a:extLst>
          </p:cNvPr>
          <p:cNvGrpSpPr/>
          <p:nvPr/>
        </p:nvGrpSpPr>
        <p:grpSpPr>
          <a:xfrm>
            <a:off x="2590800" y="3886200"/>
            <a:ext cx="6438773" cy="2452914"/>
            <a:chOff x="2590800" y="3886200"/>
            <a:chExt cx="6438773" cy="2452914"/>
          </a:xfrm>
        </p:grpSpPr>
        <p:pic>
          <p:nvPicPr>
            <p:cNvPr id="9" name="Picture 29" descr="coldpoolROTCCWcropNEWmodMOD">
              <a:extLst>
                <a:ext uri="{FF2B5EF4-FFF2-40B4-BE49-F238E27FC236}">
                  <a16:creationId xmlns:a16="http://schemas.microsoft.com/office/drawing/2014/main" id="{CE578D8E-F066-8BBD-BC6D-37714B18E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91"/>
            <a:stretch>
              <a:fillRect/>
            </a:stretch>
          </p:blipFill>
          <p:spPr bwMode="auto">
            <a:xfrm>
              <a:off x="2590800" y="3886200"/>
              <a:ext cx="5902325" cy="2452914"/>
            </a:xfrm>
            <a:prstGeom prst="rect">
              <a:avLst/>
            </a:prstGeom>
            <a:solidFill>
              <a:schemeClr val="tx1"/>
            </a:solidFill>
            <a:ln w="25400">
              <a:solidFill>
                <a:schemeClr val="tx1"/>
              </a:solidFill>
              <a:miter lim="800000"/>
              <a:headEnd/>
              <a:tailEnd/>
            </a:ln>
          </p:spPr>
        </p:pic>
        <p:sp>
          <p:nvSpPr>
            <p:cNvPr id="11" name="Oval 23">
              <a:extLst>
                <a:ext uri="{FF2B5EF4-FFF2-40B4-BE49-F238E27FC236}">
                  <a16:creationId xmlns:a16="http://schemas.microsoft.com/office/drawing/2014/main" id="{DA4BEF13-58A1-A565-CF3D-C9260A5D7F5A}"/>
                </a:ext>
              </a:extLst>
            </p:cNvPr>
            <p:cNvSpPr>
              <a:spLocks noChangeArrowheads="1"/>
            </p:cNvSpPr>
            <p:nvPr/>
          </p:nvSpPr>
          <p:spPr bwMode="auto">
            <a:xfrm rot="250700">
              <a:off x="5035701" y="5120886"/>
              <a:ext cx="1524993" cy="234068"/>
            </a:xfrm>
            <a:prstGeom prst="ellipse">
              <a:avLst/>
            </a:pr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12" name="Oval 22">
              <a:extLst>
                <a:ext uri="{FF2B5EF4-FFF2-40B4-BE49-F238E27FC236}">
                  <a16:creationId xmlns:a16="http://schemas.microsoft.com/office/drawing/2014/main" id="{24C73332-B5B7-FC43-1E99-715D97989CEC}"/>
                </a:ext>
              </a:extLst>
            </p:cNvPr>
            <p:cNvSpPr>
              <a:spLocks noChangeArrowheads="1"/>
            </p:cNvSpPr>
            <p:nvPr/>
          </p:nvSpPr>
          <p:spPr bwMode="auto">
            <a:xfrm rot="710596">
              <a:off x="6565392" y="4828032"/>
              <a:ext cx="197733" cy="48722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15" name="TextBox 14">
              <a:extLst>
                <a:ext uri="{FF2B5EF4-FFF2-40B4-BE49-F238E27FC236}">
                  <a16:creationId xmlns:a16="http://schemas.microsoft.com/office/drawing/2014/main" id="{F3AF51EB-06A6-14E9-A6CF-BF95034CDAC0}"/>
                </a:ext>
              </a:extLst>
            </p:cNvPr>
            <p:cNvSpPr txBox="1"/>
            <p:nvPr/>
          </p:nvSpPr>
          <p:spPr>
            <a:xfrm>
              <a:off x="4265266" y="5742432"/>
              <a:ext cx="2668934" cy="461665"/>
            </a:xfrm>
            <a:prstGeom prst="rect">
              <a:avLst/>
            </a:prstGeom>
            <a:solidFill>
              <a:schemeClr val="tx1"/>
            </a:solidFill>
          </p:spPr>
          <p:txBody>
            <a:bodyPr wrap="square">
              <a:spAutoFit/>
            </a:bodyPr>
            <a:lstStyle/>
            <a:p>
              <a:pPr algn="ctr" eaLnBrk="1" hangingPunct="1">
                <a:spcBef>
                  <a:spcPct val="0"/>
                </a:spcBef>
                <a:buFontTx/>
                <a:buNone/>
              </a:pPr>
              <a:r>
                <a:rPr lang="en-US" altLang="en-US" sz="1200" b="1" dirty="0">
                  <a:solidFill>
                    <a:srgbClr val="92D050"/>
                  </a:solidFill>
                </a:rPr>
                <a:t>Stationary part of gust front (possible focus for flash flooding)</a:t>
              </a:r>
            </a:p>
          </p:txBody>
        </p:sp>
        <p:sp>
          <p:nvSpPr>
            <p:cNvPr id="16" name="TextBox 15">
              <a:extLst>
                <a:ext uri="{FF2B5EF4-FFF2-40B4-BE49-F238E27FC236}">
                  <a16:creationId xmlns:a16="http://schemas.microsoft.com/office/drawing/2014/main" id="{CEAC417F-8B2D-40B8-2B1A-BBAB86C8EE12}"/>
                </a:ext>
              </a:extLst>
            </p:cNvPr>
            <p:cNvSpPr txBox="1"/>
            <p:nvPr/>
          </p:nvSpPr>
          <p:spPr>
            <a:xfrm>
              <a:off x="7242048" y="4745736"/>
              <a:ext cx="1787525" cy="646331"/>
            </a:xfrm>
            <a:prstGeom prst="rect">
              <a:avLst/>
            </a:prstGeom>
            <a:solidFill>
              <a:schemeClr val="tx1"/>
            </a:solidFill>
          </p:spPr>
          <p:txBody>
            <a:bodyPr wrap="square">
              <a:spAutoFit/>
            </a:bodyPr>
            <a:lstStyle/>
            <a:p>
              <a:pPr algn="ctr" eaLnBrk="1" hangingPunct="1">
                <a:spcBef>
                  <a:spcPct val="0"/>
                </a:spcBef>
                <a:buFontTx/>
                <a:buNone/>
              </a:pPr>
              <a:r>
                <a:rPr lang="en-US" altLang="en-US" sz="1200" b="1" dirty="0">
                  <a:solidFill>
                    <a:srgbClr val="FF0000"/>
                  </a:solidFill>
                </a:rPr>
                <a:t>Progressive part</a:t>
              </a:r>
            </a:p>
            <a:p>
              <a:pPr algn="ctr" eaLnBrk="1" hangingPunct="1">
                <a:spcBef>
                  <a:spcPct val="0"/>
                </a:spcBef>
                <a:buFontTx/>
                <a:buNone/>
              </a:pPr>
              <a:r>
                <a:rPr lang="en-US" altLang="en-US" sz="1200" b="1" dirty="0">
                  <a:solidFill>
                    <a:srgbClr val="FF0000"/>
                  </a:solidFill>
                </a:rPr>
                <a:t>of gust front</a:t>
              </a:r>
            </a:p>
            <a:p>
              <a:pPr algn="ctr" eaLnBrk="1" hangingPunct="1">
                <a:spcBef>
                  <a:spcPct val="0"/>
                </a:spcBef>
                <a:buFontTx/>
                <a:buNone/>
              </a:pPr>
              <a:r>
                <a:rPr lang="en-US" altLang="en-US" sz="1200" b="1" dirty="0">
                  <a:solidFill>
                    <a:srgbClr val="FF0000"/>
                  </a:solidFill>
                </a:rPr>
                <a:t>(derecho / high wind)</a:t>
              </a:r>
            </a:p>
          </p:txBody>
        </p:sp>
      </p:grpSp>
    </p:spTree>
    <p:extLst>
      <p:ext uri="{BB962C8B-B14F-4D97-AF65-F5344CB8AC3E}">
        <p14:creationId xmlns:p14="http://schemas.microsoft.com/office/powerpoint/2010/main" val="409895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B2680E-C0D5-DB64-BCDE-D20D0B50D5DB}"/>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Embedded vortices - 1</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3" name="Rectangle 14">
            <a:extLst>
              <a:ext uri="{FF2B5EF4-FFF2-40B4-BE49-F238E27FC236}">
                <a16:creationId xmlns:a16="http://schemas.microsoft.com/office/drawing/2014/main" id="{D179AEED-2937-D925-4E42-28A3E26883ED}"/>
              </a:ext>
            </a:extLst>
          </p:cNvPr>
          <p:cNvSpPr>
            <a:spLocks noChangeArrowheads="1"/>
          </p:cNvSpPr>
          <p:nvPr/>
        </p:nvSpPr>
        <p:spPr bwMode="auto">
          <a:xfrm>
            <a:off x="381000" y="587276"/>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Although storm downdrafts produce most non-tornadic derecho winds, observations and numerical simulations indicate that </a:t>
            </a:r>
            <a:r>
              <a:rPr lang="en-US" altLang="en-US" sz="1200" b="1" i="1" dirty="0">
                <a:solidFill>
                  <a:srgbClr val="FFFF00"/>
                </a:solidFill>
              </a:rPr>
              <a:t>the most-prolonged extreme winds and the most significant damage are associated with embedded circulations known as </a:t>
            </a:r>
            <a:r>
              <a:rPr lang="en-US" altLang="en-US" sz="1200" b="1" i="1" dirty="0" err="1">
                <a:solidFill>
                  <a:srgbClr val="FFFF00"/>
                </a:solidFill>
              </a:rPr>
              <a:t>mesovortices</a:t>
            </a:r>
            <a:endParaRPr lang="en-US" altLang="en-US" sz="1200" b="1" i="1" dirty="0">
              <a:solidFill>
                <a:srgbClr val="FFFF00"/>
              </a:solidFill>
            </a:endParaRPr>
          </a:p>
          <a:p>
            <a:pPr marL="228600" indent="-228600" eaLnBrk="1" hangingPunct="1">
              <a:spcBef>
                <a:spcPct val="0"/>
              </a:spcBef>
              <a:buFont typeface="+mj-lt"/>
              <a:buAutoNum type="arabicParenR"/>
            </a:pPr>
            <a:endParaRPr lang="en-US" altLang="en-US" sz="1200" b="1" i="1" dirty="0">
              <a:solidFill>
                <a:srgbClr val="FFFF00"/>
              </a:solidFill>
            </a:endParaRPr>
          </a:p>
          <a:p>
            <a:pPr marL="228600" indent="-228600" eaLnBrk="1" hangingPunct="1">
              <a:spcBef>
                <a:spcPct val="0"/>
              </a:spcBef>
              <a:buFont typeface="+mj-lt"/>
              <a:buAutoNum type="arabicParenR"/>
            </a:pPr>
            <a:r>
              <a:rPr lang="en-US" altLang="en-US" sz="1200" b="1" i="1" dirty="0">
                <a:solidFill>
                  <a:schemeClr val="bg1"/>
                </a:solidFill>
              </a:rPr>
              <a:t>Derecho </a:t>
            </a:r>
            <a:r>
              <a:rPr lang="en-US" altLang="en-US" sz="1200" b="1" i="1" dirty="0" err="1">
                <a:solidFill>
                  <a:schemeClr val="bg1"/>
                </a:solidFill>
              </a:rPr>
              <a:t>mesovortices</a:t>
            </a:r>
            <a:r>
              <a:rPr lang="en-US" altLang="en-US" sz="1200" b="1" i="1" dirty="0">
                <a:solidFill>
                  <a:schemeClr val="bg1"/>
                </a:solidFill>
              </a:rPr>
              <a:t> may appear in various sizes, ranging from meso-gamma (2-20 km) to meso-beta (20-200 km) and, occasionally, meso-alpha (200-2000 km) scale </a:t>
            </a:r>
            <a:br>
              <a:rPr lang="en-US" altLang="en-US" sz="1200" b="1" i="1" dirty="0">
                <a:solidFill>
                  <a:schemeClr val="bg1"/>
                </a:solidFill>
              </a:rPr>
            </a:b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err="1">
                <a:solidFill>
                  <a:schemeClr val="bg1"/>
                </a:solidFill>
              </a:rPr>
              <a:t>Mesovortices</a:t>
            </a:r>
            <a:r>
              <a:rPr lang="en-US" altLang="en-US" sz="1200" b="1" i="1" dirty="0">
                <a:solidFill>
                  <a:schemeClr val="bg1"/>
                </a:solidFill>
              </a:rPr>
              <a:t> arise in many ways.  For example, the development of a rear-inflow jet in a strengthening MCS can yield a pair of counter-rotating meso-gamma to small meso-beta scale book-end vortices (shown in red in the schematic below) astride the jet; dynamically-enhanced updrafts in these rotation centers can further strengthen the MCS </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And, as previously noted, the enhanced rear-to-front flow between two book-end vortices can initiate or enhance a bowing structure already present in an MCS</a:t>
            </a:r>
          </a:p>
        </p:txBody>
      </p:sp>
      <p:pic>
        <p:nvPicPr>
          <p:cNvPr id="14340" name="Picture 4">
            <a:extLst>
              <a:ext uri="{FF2B5EF4-FFF2-40B4-BE49-F238E27FC236}">
                <a16:creationId xmlns:a16="http://schemas.microsoft.com/office/drawing/2014/main" id="{42D2A6B3-CF88-5320-794A-2B8A2F30B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4" t="4623" r="2218" b="4195"/>
          <a:stretch/>
        </p:blipFill>
        <p:spPr bwMode="auto">
          <a:xfrm>
            <a:off x="1220724" y="3462528"/>
            <a:ext cx="6702552" cy="2404872"/>
          </a:xfrm>
          <a:prstGeom prst="rect">
            <a:avLst/>
          </a:prstGeom>
          <a:noFill/>
          <a:ln w="25400">
            <a:solidFill>
              <a:schemeClr val="tx1"/>
            </a:solidFill>
            <a:miter lim="800000"/>
          </a:ln>
          <a:extLst>
            <a:ext uri="{909E8E84-426E-40DD-AFC4-6F175D3DCCD1}">
              <a14:hiddenFill xmlns:a14="http://schemas.microsoft.com/office/drawing/2010/main">
                <a:solidFill>
                  <a:srgbClr val="FFFFFF"/>
                </a:solidFill>
              </a14:hiddenFill>
            </a:ext>
          </a:extLst>
        </p:spPr>
      </p:pic>
      <p:sp>
        <p:nvSpPr>
          <p:cNvPr id="5" name="Rectangle 16">
            <a:extLst>
              <a:ext uri="{FF2B5EF4-FFF2-40B4-BE49-F238E27FC236}">
                <a16:creationId xmlns:a16="http://schemas.microsoft.com/office/drawing/2014/main" id="{B20639F7-3919-6CC5-DF1B-7276EBF7263D}"/>
              </a:ext>
            </a:extLst>
          </p:cNvPr>
          <p:cNvSpPr>
            <a:spLocks noChangeArrowheads="1"/>
          </p:cNvSpPr>
          <p:nvPr/>
        </p:nvSpPr>
        <p:spPr bwMode="auto">
          <a:xfrm>
            <a:off x="7696200" y="6581001"/>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After Fujita (1978)</a:t>
            </a:r>
          </a:p>
        </p:txBody>
      </p:sp>
      <p:sp>
        <p:nvSpPr>
          <p:cNvPr id="9" name="TextBox 8">
            <a:extLst>
              <a:ext uri="{FF2B5EF4-FFF2-40B4-BE49-F238E27FC236}">
                <a16:creationId xmlns:a16="http://schemas.microsoft.com/office/drawing/2014/main" id="{2D8582AF-7378-C702-5A25-6EA3EAD1281B}"/>
              </a:ext>
            </a:extLst>
          </p:cNvPr>
          <p:cNvSpPr txBox="1"/>
          <p:nvPr/>
        </p:nvSpPr>
        <p:spPr>
          <a:xfrm>
            <a:off x="609600" y="5953780"/>
            <a:ext cx="7924800" cy="523220"/>
          </a:xfrm>
          <a:prstGeom prst="rect">
            <a:avLst/>
          </a:prstGeom>
          <a:noFill/>
        </p:spPr>
        <p:txBody>
          <a:bodyPr wrap="square">
            <a:spAutoFit/>
          </a:bodyPr>
          <a:lstStyle/>
          <a:p>
            <a:pPr algn="ctr"/>
            <a:r>
              <a:rPr lang="en-US" sz="1400" b="1" i="1" dirty="0">
                <a:solidFill>
                  <a:srgbClr val="FFFF00"/>
                </a:solidFill>
              </a:rPr>
              <a:t>Prototype of temporal evolution (A through E) of a bow echo; black contours depict radar reflectivity, and dotted line, path of strongest surface winds</a:t>
            </a:r>
          </a:p>
        </p:txBody>
      </p:sp>
    </p:spTree>
    <p:extLst>
      <p:ext uri="{BB962C8B-B14F-4D97-AF65-F5344CB8AC3E}">
        <p14:creationId xmlns:p14="http://schemas.microsoft.com/office/powerpoint/2010/main" val="3088188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212C4EA-C99E-2EFF-B7F7-0E1DBFD83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70" y="2743200"/>
            <a:ext cx="5954530" cy="356651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FBC6DBE0-B942-11E1-E5E7-31E0F9D0D9CF}"/>
              </a:ext>
            </a:extLst>
          </p:cNvPr>
          <p:cNvSpPr>
            <a:spLocks noChangeArrowheads="1"/>
          </p:cNvSpPr>
          <p:nvPr/>
        </p:nvSpPr>
        <p:spPr bwMode="auto">
          <a:xfrm>
            <a:off x="457200" y="631210"/>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Pairs of counter-rotating vortices also may arise from the </a:t>
            </a:r>
            <a:r>
              <a:rPr lang="en-US" altLang="en-US" sz="1200" b="1" i="1" dirty="0">
                <a:solidFill>
                  <a:srgbClr val="FFFF00"/>
                </a:solidFill>
              </a:rPr>
              <a:t>downward bending of horizontal vorticity</a:t>
            </a:r>
            <a:r>
              <a:rPr lang="en-US" altLang="en-US" sz="1200" b="1" i="1" dirty="0">
                <a:solidFill>
                  <a:schemeClr val="bg1"/>
                </a:solidFill>
              </a:rPr>
              <a:t> by storm downdrafts, as shown in schematic below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In the schematic, the horizontal vortex tube along the MCS gust front is shown in green; the distortion of the tube after its downward bending by a downdraft (blue arrow) is shown at lower right</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Stretching of the paired cyclonic / anticyclonic vertical circulations --- for example, by the chance super-positioning of an updraft above one of the vortex pairs --- can yield short-lived, tornado-strength circulations on derecho gust fronts</a:t>
            </a:r>
          </a:p>
          <a:p>
            <a:pPr eaLnBrk="1" hangingPunct="1">
              <a:spcBef>
                <a:spcPct val="0"/>
              </a:spcBef>
              <a:buNone/>
            </a:pPr>
            <a:endParaRPr lang="en-US" altLang="en-US" sz="1200" b="1" i="1" dirty="0">
              <a:solidFill>
                <a:schemeClr val="bg1"/>
              </a:solidFill>
            </a:endParaRPr>
          </a:p>
        </p:txBody>
      </p:sp>
      <p:sp>
        <p:nvSpPr>
          <p:cNvPr id="3" name="TextBox 2">
            <a:extLst>
              <a:ext uri="{FF2B5EF4-FFF2-40B4-BE49-F238E27FC236}">
                <a16:creationId xmlns:a16="http://schemas.microsoft.com/office/drawing/2014/main" id="{801BD8B8-61CF-502F-09C1-1AF062C0DCC8}"/>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Embedded vortices - 2</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4" name="Rectangle 16">
            <a:extLst>
              <a:ext uri="{FF2B5EF4-FFF2-40B4-BE49-F238E27FC236}">
                <a16:creationId xmlns:a16="http://schemas.microsoft.com/office/drawing/2014/main" id="{C2FAC938-665D-8AEF-43D4-F80FFC80EACF}"/>
              </a:ext>
            </a:extLst>
          </p:cNvPr>
          <p:cNvSpPr>
            <a:spLocks noChangeArrowheads="1"/>
          </p:cNvSpPr>
          <p:nvPr/>
        </p:nvSpPr>
        <p:spPr bwMode="auto">
          <a:xfrm>
            <a:off x="7342957" y="6581001"/>
            <a:ext cx="18010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After </a:t>
            </a:r>
            <a:r>
              <a:rPr lang="en-US" altLang="en-US" sz="1200" i="1" dirty="0" err="1">
                <a:solidFill>
                  <a:srgbClr val="FFFFFF"/>
                </a:solidFill>
              </a:rPr>
              <a:t>Wakimoto</a:t>
            </a:r>
            <a:r>
              <a:rPr lang="en-US" altLang="en-US" sz="1200" i="1" dirty="0">
                <a:solidFill>
                  <a:srgbClr val="FFFFFF"/>
                </a:solidFill>
              </a:rPr>
              <a:t> (2006)</a:t>
            </a:r>
          </a:p>
        </p:txBody>
      </p:sp>
    </p:spTree>
    <p:extLst>
      <p:ext uri="{BB962C8B-B14F-4D97-AF65-F5344CB8AC3E}">
        <p14:creationId xmlns:p14="http://schemas.microsoft.com/office/powerpoint/2010/main" val="181480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2F5E"/>
            </a:gs>
            <a:gs pos="50000">
              <a:srgbClr val="0066CC"/>
            </a:gs>
            <a:gs pos="100000">
              <a:srgbClr val="002F5E"/>
            </a:gs>
          </a:gsLst>
          <a:lin ang="5400000" scaled="1"/>
        </a:gradFill>
        <a:effectLst/>
      </p:bgPr>
    </p:bg>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A5CA959A-7161-1B7C-398E-B66214B455A9}"/>
              </a:ext>
            </a:extLst>
          </p:cNvPr>
          <p:cNvSpPr>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Presentation overview</a:t>
            </a:r>
          </a:p>
        </p:txBody>
      </p:sp>
      <p:sp>
        <p:nvSpPr>
          <p:cNvPr id="15362" name="Rectangle 3">
            <a:extLst>
              <a:ext uri="{FF2B5EF4-FFF2-40B4-BE49-F238E27FC236}">
                <a16:creationId xmlns:a16="http://schemas.microsoft.com/office/drawing/2014/main" id="{0A53D24A-861C-C566-6668-EF8BCDFF241F}"/>
              </a:ext>
            </a:extLst>
          </p:cNvPr>
          <p:cNvSpPr>
            <a:spLocks noChangeArrowheads="1"/>
          </p:cNvSpPr>
          <p:nvPr/>
        </p:nvSpPr>
        <p:spPr bwMode="auto">
          <a:xfrm>
            <a:off x="762000" y="661987"/>
            <a:ext cx="7696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600" b="1" dirty="0">
                <a:solidFill>
                  <a:srgbClr val="FFFFFF"/>
                </a:solidFill>
                <a:cs typeface="Arial" panose="020B0604020202020204" pitchFamily="34" charset="0"/>
              </a:rPr>
              <a:t>What is a derecho?</a:t>
            </a:r>
          </a:p>
          <a:p>
            <a:pPr marL="285750" indent="-285750" eaLnBrk="1" hangingPunct="1">
              <a:spcBef>
                <a:spcPct val="0"/>
              </a:spcBef>
            </a:pPr>
            <a:endParaRPr lang="en-US" altLang="en-US" sz="1600" b="1" dirty="0">
              <a:solidFill>
                <a:srgbClr val="FFFFFF"/>
              </a:solidFill>
              <a:cs typeface="Arial" panose="020B0604020202020204" pitchFamily="34" charset="0"/>
            </a:endParaRPr>
          </a:p>
          <a:p>
            <a:pPr marL="285750" indent="-285750" eaLnBrk="1" hangingPunct="1">
              <a:spcBef>
                <a:spcPct val="0"/>
              </a:spcBef>
            </a:pPr>
            <a:r>
              <a:rPr lang="en-US" altLang="en-US" sz="1600" b="1" dirty="0">
                <a:solidFill>
                  <a:srgbClr val="FFFFFF"/>
                </a:solidFill>
                <a:cs typeface="Arial" panose="020B0604020202020204" pitchFamily="34" charset="0"/>
              </a:rPr>
              <a:t>Climatology</a:t>
            </a:r>
          </a:p>
          <a:p>
            <a:pPr eaLnBrk="1" hangingPunct="1">
              <a:spcBef>
                <a:spcPct val="0"/>
              </a:spcBef>
              <a:buNone/>
            </a:pPr>
            <a:endParaRPr lang="en-US" altLang="en-US" sz="1600" b="1" dirty="0">
              <a:solidFill>
                <a:srgbClr val="FFFFFF"/>
              </a:solidFill>
              <a:cs typeface="Arial" panose="020B0604020202020204" pitchFamily="34" charset="0"/>
            </a:endParaRPr>
          </a:p>
          <a:p>
            <a:pPr marL="285750" indent="-285750" eaLnBrk="1" hangingPunct="1">
              <a:spcBef>
                <a:spcPct val="0"/>
              </a:spcBef>
            </a:pPr>
            <a:r>
              <a:rPr lang="en-US" altLang="en-US" sz="1600" b="1" dirty="0">
                <a:solidFill>
                  <a:srgbClr val="FFFFFF"/>
                </a:solidFill>
                <a:cs typeface="Arial" panose="020B0604020202020204" pitchFamily="34" charset="0"/>
              </a:rPr>
              <a:t>Primary types of derechos</a:t>
            </a:r>
          </a:p>
          <a:p>
            <a:pPr eaLnBrk="1" hangingPunct="1">
              <a:spcBef>
                <a:spcPct val="0"/>
              </a:spcBef>
              <a:buNone/>
            </a:pPr>
            <a:endParaRPr lang="en-US" altLang="en-US" sz="1600" b="1" dirty="0">
              <a:solidFill>
                <a:srgbClr val="FFFFFF"/>
              </a:solidFill>
              <a:cs typeface="Arial" panose="020B0604020202020204" pitchFamily="34" charset="0"/>
            </a:endParaRPr>
          </a:p>
          <a:p>
            <a:pPr marL="285750" indent="-285750" eaLnBrk="1" hangingPunct="1">
              <a:spcBef>
                <a:spcPct val="0"/>
              </a:spcBef>
            </a:pPr>
            <a:r>
              <a:rPr lang="en-US" altLang="en-US" sz="1600" b="1" dirty="0">
                <a:solidFill>
                  <a:srgbClr val="FFFFFF"/>
                </a:solidFill>
                <a:cs typeface="Arial" panose="020B0604020202020204" pitchFamily="34" charset="0"/>
              </a:rPr>
              <a:t>Formation and movement of derecho-producing convective systems</a:t>
            </a:r>
          </a:p>
          <a:p>
            <a:pPr eaLnBrk="1" hangingPunct="1">
              <a:spcBef>
                <a:spcPct val="0"/>
              </a:spcBef>
              <a:buNone/>
            </a:pPr>
            <a:endParaRPr lang="en-US" altLang="en-US" sz="1600" b="1" dirty="0">
              <a:solidFill>
                <a:srgbClr val="FFFFFF"/>
              </a:solidFill>
              <a:cs typeface="Arial" panose="020B0604020202020204" pitchFamily="34" charset="0"/>
            </a:endParaRPr>
          </a:p>
          <a:p>
            <a:pPr marL="285750" indent="-285750" eaLnBrk="1" hangingPunct="1">
              <a:spcBef>
                <a:spcPct val="0"/>
              </a:spcBef>
            </a:pPr>
            <a:r>
              <a:rPr lang="en-US" altLang="en-US" sz="1600" b="1" dirty="0">
                <a:solidFill>
                  <a:srgbClr val="FFFFFF"/>
                </a:solidFill>
                <a:cs typeface="Arial" panose="020B0604020202020204" pitchFamily="34" charset="0"/>
              </a:rPr>
              <a:t>Flash flooding and embedded circulations with derechos</a:t>
            </a:r>
          </a:p>
          <a:p>
            <a:pPr eaLnBrk="1" hangingPunct="1">
              <a:spcBef>
                <a:spcPct val="0"/>
              </a:spcBef>
              <a:buNone/>
            </a:pPr>
            <a:r>
              <a:rPr lang="en-US" altLang="en-US" sz="1600" b="1" dirty="0">
                <a:solidFill>
                  <a:srgbClr val="FFFFFF"/>
                </a:solidFill>
                <a:cs typeface="Arial" panose="020B0604020202020204" pitchFamily="34" charset="0"/>
              </a:rPr>
              <a:t>	</a:t>
            </a:r>
          </a:p>
          <a:p>
            <a:pPr marL="285750" indent="-285750" eaLnBrk="1" hangingPunct="1">
              <a:spcBef>
                <a:spcPct val="0"/>
              </a:spcBef>
            </a:pPr>
            <a:r>
              <a:rPr lang="en-US" altLang="en-US" sz="1600" b="1" dirty="0">
                <a:solidFill>
                  <a:srgbClr val="FFFFFF"/>
                </a:solidFill>
                <a:cs typeface="Arial" panose="020B0604020202020204" pitchFamily="34" charset="0"/>
              </a:rPr>
              <a:t>Summary</a:t>
            </a:r>
          </a:p>
        </p:txBody>
      </p:sp>
      <p:grpSp>
        <p:nvGrpSpPr>
          <p:cNvPr id="15363" name="Group 10">
            <a:extLst>
              <a:ext uri="{FF2B5EF4-FFF2-40B4-BE49-F238E27FC236}">
                <a16:creationId xmlns:a16="http://schemas.microsoft.com/office/drawing/2014/main" id="{B2201F98-D70A-96D2-F785-F980D708C2CB}"/>
              </a:ext>
            </a:extLst>
          </p:cNvPr>
          <p:cNvGrpSpPr>
            <a:grpSpLocks/>
          </p:cNvGrpSpPr>
          <p:nvPr/>
        </p:nvGrpSpPr>
        <p:grpSpPr bwMode="auto">
          <a:xfrm>
            <a:off x="4953000" y="3803904"/>
            <a:ext cx="3200400" cy="2673350"/>
            <a:chOff x="3120" y="2208"/>
            <a:chExt cx="2016" cy="1684"/>
          </a:xfrm>
        </p:grpSpPr>
        <p:pic>
          <p:nvPicPr>
            <p:cNvPr id="15367" name="Picture 9" descr="KSGF_1230UTC.png">
              <a:extLst>
                <a:ext uri="{FF2B5EF4-FFF2-40B4-BE49-F238E27FC236}">
                  <a16:creationId xmlns:a16="http://schemas.microsoft.com/office/drawing/2014/main" id="{F847615C-EC45-5F5C-CE0E-4B60A4242B9D}"/>
                </a:ext>
              </a:extLst>
            </p:cNvPr>
            <p:cNvPicPr>
              <a:picLocks noChangeAspect="1"/>
            </p:cNvPicPr>
            <p:nvPr/>
          </p:nvPicPr>
          <p:blipFill>
            <a:blip r:embed="rId4">
              <a:extLst>
                <a:ext uri="{28A0092B-C50C-407E-A947-70E740481C1C}">
                  <a14:useLocalDpi xmlns:a14="http://schemas.microsoft.com/office/drawing/2010/main" val="0"/>
                </a:ext>
              </a:extLst>
            </a:blip>
            <a:srcRect l="14735" t="8955" b="4477"/>
            <a:stretch>
              <a:fillRect/>
            </a:stretch>
          </p:blipFill>
          <p:spPr bwMode="auto">
            <a:xfrm>
              <a:off x="3120" y="2208"/>
              <a:ext cx="2016" cy="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2">
              <a:extLst>
                <a:ext uri="{FF2B5EF4-FFF2-40B4-BE49-F238E27FC236}">
                  <a16:creationId xmlns:a16="http://schemas.microsoft.com/office/drawing/2014/main" id="{AC282514-8DAF-F1EF-708C-3C6B7A225C8C}"/>
                </a:ext>
              </a:extLst>
            </p:cNvPr>
            <p:cNvSpPr txBox="1">
              <a:spLocks noChangeArrowheads="1"/>
            </p:cNvSpPr>
            <p:nvPr/>
          </p:nvSpPr>
          <p:spPr bwMode="auto">
            <a:xfrm>
              <a:off x="3974" y="3665"/>
              <a:ext cx="1152" cy="216"/>
            </a:xfrm>
            <a:prstGeom prst="rect">
              <a:avLst/>
            </a:prstGeom>
            <a:solidFill>
              <a:schemeClr val="bg2"/>
            </a:solidFill>
            <a:ln w="38100">
              <a:solidFill>
                <a:schemeClr val="bg1"/>
              </a:solid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solidFill>
                    <a:srgbClr val="FFFF00"/>
                  </a:solidFill>
                </a:rPr>
                <a:t>MCS with an MCV</a:t>
              </a:r>
              <a:endParaRPr lang="en-US" altLang="en-US" sz="1600" b="1">
                <a:solidFill>
                  <a:srgbClr val="FFFF00"/>
                </a:solidFill>
              </a:endParaRPr>
            </a:p>
          </p:txBody>
        </p:sp>
      </p:grpSp>
      <p:grpSp>
        <p:nvGrpSpPr>
          <p:cNvPr id="15364" name="Group 1">
            <a:extLst>
              <a:ext uri="{FF2B5EF4-FFF2-40B4-BE49-F238E27FC236}">
                <a16:creationId xmlns:a16="http://schemas.microsoft.com/office/drawing/2014/main" id="{37E6491A-6DD1-FA8F-D8CA-52EC31A91601}"/>
              </a:ext>
            </a:extLst>
          </p:cNvPr>
          <p:cNvGrpSpPr>
            <a:grpSpLocks/>
          </p:cNvGrpSpPr>
          <p:nvPr/>
        </p:nvGrpSpPr>
        <p:grpSpPr bwMode="auto">
          <a:xfrm>
            <a:off x="1066800" y="3808413"/>
            <a:ext cx="3198813" cy="2668587"/>
            <a:chOff x="1066800" y="3733800"/>
            <a:chExt cx="3198813" cy="2668588"/>
          </a:xfrm>
        </p:grpSpPr>
        <p:pic>
          <p:nvPicPr>
            <p:cNvPr id="15365" name="Picture 5" descr="01sep18refl0800">
              <a:extLst>
                <a:ext uri="{FF2B5EF4-FFF2-40B4-BE49-F238E27FC236}">
                  <a16:creationId xmlns:a16="http://schemas.microsoft.com/office/drawing/2014/main" id="{3104B406-2BEC-E462-D60F-E0EDEF5462C0}"/>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733800"/>
              <a:ext cx="31988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a:extLst>
                <a:ext uri="{FF2B5EF4-FFF2-40B4-BE49-F238E27FC236}">
                  <a16:creationId xmlns:a16="http://schemas.microsoft.com/office/drawing/2014/main" id="{CEF1C3FB-0098-7A09-F6BD-5C4EA0EB9FA4}"/>
                </a:ext>
              </a:extLst>
            </p:cNvPr>
            <p:cNvSpPr txBox="1">
              <a:spLocks noChangeArrowheads="1"/>
            </p:cNvSpPr>
            <p:nvPr/>
          </p:nvSpPr>
          <p:spPr bwMode="auto">
            <a:xfrm>
              <a:off x="2414016" y="6079300"/>
              <a:ext cx="1828800" cy="307777"/>
            </a:xfrm>
            <a:prstGeom prst="rect">
              <a:avLst/>
            </a:prstGeom>
            <a:solidFill>
              <a:schemeClr val="bg2"/>
            </a:solidFill>
            <a:ln w="38100">
              <a:solidFill>
                <a:schemeClr val="bg1"/>
              </a:solid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dirty="0">
                  <a:solidFill>
                    <a:srgbClr val="FFFF00"/>
                  </a:solidFill>
                </a:rPr>
                <a:t>“Concurrent” MCS</a:t>
              </a:r>
              <a:endParaRPr lang="en-US" altLang="en-US" sz="1600" b="1" dirty="0">
                <a:solidFill>
                  <a:srgbClr val="FFFF00"/>
                </a:solidFill>
              </a:endParaRPr>
            </a:p>
          </p:txBody>
        </p:sp>
      </p:grpSp>
      <p:sp>
        <p:nvSpPr>
          <p:cNvPr id="3" name="TextBox 2">
            <a:extLst>
              <a:ext uri="{FF2B5EF4-FFF2-40B4-BE49-F238E27FC236}">
                <a16:creationId xmlns:a16="http://schemas.microsoft.com/office/drawing/2014/main" id="{3467AD41-9BBF-E92A-1CD0-601FD5B6D1B3}"/>
              </a:ext>
            </a:extLst>
          </p:cNvPr>
          <p:cNvSpPr txBox="1"/>
          <p:nvPr/>
        </p:nvSpPr>
        <p:spPr>
          <a:xfrm>
            <a:off x="2743200" y="5405735"/>
            <a:ext cx="533400" cy="461665"/>
          </a:xfrm>
          <a:prstGeom prst="rect">
            <a:avLst/>
          </a:prstGeom>
          <a:noFill/>
        </p:spPr>
        <p:txBody>
          <a:bodyPr wrap="square">
            <a:spAutoFit/>
          </a:bodyPr>
          <a:lstStyle/>
          <a:p>
            <a:pPr algn="just"/>
            <a:r>
              <a:rPr lang="en-US" sz="1200" b="1" i="1" dirty="0">
                <a:solidFill>
                  <a:schemeClr val="bg1"/>
                </a:solidFill>
              </a:rPr>
              <a:t>High wind</a:t>
            </a:r>
          </a:p>
        </p:txBody>
      </p:sp>
      <p:sp>
        <p:nvSpPr>
          <p:cNvPr id="4" name="TextBox 3">
            <a:extLst>
              <a:ext uri="{FF2B5EF4-FFF2-40B4-BE49-F238E27FC236}">
                <a16:creationId xmlns:a16="http://schemas.microsoft.com/office/drawing/2014/main" id="{098E4279-1DCC-E1A3-CBF6-D09940073144}"/>
              </a:ext>
            </a:extLst>
          </p:cNvPr>
          <p:cNvSpPr txBox="1"/>
          <p:nvPr/>
        </p:nvSpPr>
        <p:spPr>
          <a:xfrm>
            <a:off x="1094578" y="5426332"/>
            <a:ext cx="990600" cy="276999"/>
          </a:xfrm>
          <a:prstGeom prst="rect">
            <a:avLst/>
          </a:prstGeom>
          <a:noFill/>
        </p:spPr>
        <p:txBody>
          <a:bodyPr wrap="square">
            <a:spAutoFit/>
          </a:bodyPr>
          <a:lstStyle/>
          <a:p>
            <a:pPr algn="ctr"/>
            <a:r>
              <a:rPr lang="en-US" sz="1200" b="1" i="1" dirty="0">
                <a:solidFill>
                  <a:schemeClr val="bg1"/>
                </a:solidFill>
              </a:rPr>
              <a:t>Heavy rain</a:t>
            </a:r>
          </a:p>
        </p:txBody>
      </p:sp>
      <p:sp>
        <p:nvSpPr>
          <p:cNvPr id="5" name="TextBox 4">
            <a:extLst>
              <a:ext uri="{FF2B5EF4-FFF2-40B4-BE49-F238E27FC236}">
                <a16:creationId xmlns:a16="http://schemas.microsoft.com/office/drawing/2014/main" id="{8E0B4702-CF1C-D302-B94B-D4C94E5F5801}"/>
              </a:ext>
            </a:extLst>
          </p:cNvPr>
          <p:cNvSpPr txBox="1"/>
          <p:nvPr/>
        </p:nvSpPr>
        <p:spPr>
          <a:xfrm>
            <a:off x="6019800" y="4904601"/>
            <a:ext cx="548962" cy="276999"/>
          </a:xfrm>
          <a:prstGeom prst="rect">
            <a:avLst/>
          </a:prstGeom>
          <a:noFill/>
        </p:spPr>
        <p:txBody>
          <a:bodyPr wrap="square">
            <a:spAutoFit/>
          </a:bodyPr>
          <a:lstStyle/>
          <a:p>
            <a:pPr algn="ctr"/>
            <a:r>
              <a:rPr lang="en-US" sz="1200" b="1" i="1" dirty="0">
                <a:solidFill>
                  <a:schemeClr val="bg1"/>
                </a:solidFill>
              </a:rPr>
              <a:t>MCV</a:t>
            </a: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FBC6DBE0-B942-11E1-E5E7-31E0F9D0D9CF}"/>
              </a:ext>
            </a:extLst>
          </p:cNvPr>
          <p:cNvSpPr>
            <a:spLocks noChangeArrowheads="1"/>
          </p:cNvSpPr>
          <p:nvPr/>
        </p:nvSpPr>
        <p:spPr bwMode="auto">
          <a:xfrm>
            <a:off x="381000" y="6096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Smaller circulations on the order of a mile or two in diameter sometimes form along derecho gust fronts as a result of </a:t>
            </a:r>
            <a:r>
              <a:rPr lang="en-US" altLang="en-US" sz="1200" b="1" i="1" dirty="0">
                <a:solidFill>
                  <a:srgbClr val="FFFF00"/>
                </a:solidFill>
              </a:rPr>
              <a:t>horizontal-shear instability</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Shear instability arises from the presence of sharp changes in wind direction and/or speed that can exist across such boundaries</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When the background wind shear and/or buoyancy are great, shear-induced vortices may sufficiently strengthen to produce tornado-like damage</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Meso-circulations in some derecho-producing MCSs may be traced to supercell storms that were present during the early stages of the system’s development and were subsequently absorbed by it </a:t>
            </a:r>
          </a:p>
        </p:txBody>
      </p:sp>
      <p:sp>
        <p:nvSpPr>
          <p:cNvPr id="3" name="TextBox 2">
            <a:extLst>
              <a:ext uri="{FF2B5EF4-FFF2-40B4-BE49-F238E27FC236}">
                <a16:creationId xmlns:a16="http://schemas.microsoft.com/office/drawing/2014/main" id="{801BD8B8-61CF-502F-09C1-1AF062C0DCC8}"/>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Embedded vortices - 3</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pic>
        <p:nvPicPr>
          <p:cNvPr id="16386" name="Picture 2">
            <a:extLst>
              <a:ext uri="{FF2B5EF4-FFF2-40B4-BE49-F238E27FC236}">
                <a16:creationId xmlns:a16="http://schemas.microsoft.com/office/drawing/2014/main" id="{773C5EEF-183D-EE01-705A-9CFAAC602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71800"/>
            <a:ext cx="4062413" cy="3541086"/>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CE1D52-41CD-6289-A948-8D299CE3C22A}"/>
              </a:ext>
            </a:extLst>
          </p:cNvPr>
          <p:cNvSpPr txBox="1"/>
          <p:nvPr/>
        </p:nvSpPr>
        <p:spPr>
          <a:xfrm>
            <a:off x="5181600" y="4494074"/>
            <a:ext cx="3325043" cy="1754326"/>
          </a:xfrm>
          <a:prstGeom prst="rect">
            <a:avLst/>
          </a:prstGeom>
          <a:noFill/>
        </p:spPr>
        <p:txBody>
          <a:bodyPr wrap="square">
            <a:spAutoFit/>
          </a:bodyPr>
          <a:lstStyle/>
          <a:p>
            <a:r>
              <a:rPr lang="en-US" sz="1200" b="1" i="1" dirty="0">
                <a:solidFill>
                  <a:srgbClr val="FFFF00"/>
                </a:solidFill>
              </a:rPr>
              <a:t>Vortices 1 and 2 are small-scale circulations that may have arisen due to the presence of strong horizontal shear along the gust front.  Vortex 3 is larger, but broader.  Animated reflectivity data suggest that this feature most likely was the residual circulation associated with a supercell storm overtaken by the convective system</a:t>
            </a:r>
          </a:p>
        </p:txBody>
      </p:sp>
      <p:sp>
        <p:nvSpPr>
          <p:cNvPr id="7" name="TextBox 6">
            <a:extLst>
              <a:ext uri="{FF2B5EF4-FFF2-40B4-BE49-F238E27FC236}">
                <a16:creationId xmlns:a16="http://schemas.microsoft.com/office/drawing/2014/main" id="{F3FBD6B5-4145-DE98-338F-5B7FC74E5C8C}"/>
              </a:ext>
            </a:extLst>
          </p:cNvPr>
          <p:cNvSpPr txBox="1"/>
          <p:nvPr/>
        </p:nvSpPr>
        <p:spPr>
          <a:xfrm>
            <a:off x="914400" y="2971800"/>
            <a:ext cx="1077143" cy="276999"/>
          </a:xfrm>
          <a:prstGeom prst="rect">
            <a:avLst/>
          </a:prstGeom>
          <a:solidFill>
            <a:schemeClr val="tx1"/>
          </a:solidFill>
        </p:spPr>
        <p:txBody>
          <a:bodyPr wrap="square" rtlCol="0">
            <a:spAutoFit/>
          </a:bodyPr>
          <a:lstStyle/>
          <a:p>
            <a:pPr algn="ctr"/>
            <a:r>
              <a:rPr lang="en-US" sz="1200" b="1" dirty="0">
                <a:solidFill>
                  <a:schemeClr val="bg1"/>
                </a:solidFill>
                <a:highlight>
                  <a:srgbClr val="000000"/>
                </a:highlight>
              </a:rPr>
              <a:t>Reflectivity</a:t>
            </a:r>
          </a:p>
        </p:txBody>
      </p:sp>
      <p:sp>
        <p:nvSpPr>
          <p:cNvPr id="9" name="TextBox 8">
            <a:extLst>
              <a:ext uri="{FF2B5EF4-FFF2-40B4-BE49-F238E27FC236}">
                <a16:creationId xmlns:a16="http://schemas.microsoft.com/office/drawing/2014/main" id="{18DAB317-7F48-C6EA-B330-F1FBB532B70C}"/>
              </a:ext>
            </a:extLst>
          </p:cNvPr>
          <p:cNvSpPr txBox="1"/>
          <p:nvPr/>
        </p:nvSpPr>
        <p:spPr>
          <a:xfrm>
            <a:off x="2953512" y="2980944"/>
            <a:ext cx="1077143" cy="276999"/>
          </a:xfrm>
          <a:prstGeom prst="rect">
            <a:avLst/>
          </a:prstGeom>
          <a:solidFill>
            <a:schemeClr val="tx1"/>
          </a:solidFill>
        </p:spPr>
        <p:txBody>
          <a:bodyPr wrap="square" rtlCol="0">
            <a:spAutoFit/>
          </a:bodyPr>
          <a:lstStyle/>
          <a:p>
            <a:pPr algn="ctr"/>
            <a:r>
              <a:rPr lang="en-US" sz="1200" b="1" dirty="0">
                <a:solidFill>
                  <a:schemeClr val="bg1"/>
                </a:solidFill>
                <a:highlight>
                  <a:srgbClr val="000000"/>
                </a:highlight>
              </a:rPr>
              <a:t>Velocity</a:t>
            </a:r>
          </a:p>
        </p:txBody>
      </p:sp>
      <p:sp>
        <p:nvSpPr>
          <p:cNvPr id="10" name="TextBox 9">
            <a:extLst>
              <a:ext uri="{FF2B5EF4-FFF2-40B4-BE49-F238E27FC236}">
                <a16:creationId xmlns:a16="http://schemas.microsoft.com/office/drawing/2014/main" id="{268726A6-FC8D-A929-CFD5-7A37D352B5CB}"/>
              </a:ext>
            </a:extLst>
          </p:cNvPr>
          <p:cNvSpPr txBox="1"/>
          <p:nvPr/>
        </p:nvSpPr>
        <p:spPr>
          <a:xfrm>
            <a:off x="5173818" y="3143071"/>
            <a:ext cx="3436782" cy="1200329"/>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FFFF00"/>
                </a:solidFill>
              </a:rPr>
              <a:t>Radar depiction of </a:t>
            </a:r>
            <a:r>
              <a:rPr lang="en-US" altLang="en-US" sz="1800" b="1" dirty="0" err="1">
                <a:solidFill>
                  <a:srgbClr val="FFFF00"/>
                </a:solidFill>
              </a:rPr>
              <a:t>mesovortices</a:t>
            </a:r>
            <a:r>
              <a:rPr lang="en-US" altLang="en-US" sz="1800" b="1" dirty="0">
                <a:solidFill>
                  <a:srgbClr val="FFFF00"/>
                </a:solidFill>
              </a:rPr>
              <a:t> in a strong derecho (9 May 2009, Southwest Missouri)</a:t>
            </a:r>
            <a:endPar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5855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DD407-4750-2155-0129-BA48C445E28B}"/>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Embedded vortices - 4</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4" name="Rectangle 14">
            <a:extLst>
              <a:ext uri="{FF2B5EF4-FFF2-40B4-BE49-F238E27FC236}">
                <a16:creationId xmlns:a16="http://schemas.microsoft.com/office/drawing/2014/main" id="{AA98B4CA-168C-5FF4-6018-43238F2470EE}"/>
              </a:ext>
            </a:extLst>
          </p:cNvPr>
          <p:cNvSpPr>
            <a:spLocks noChangeArrowheads="1"/>
          </p:cNvSpPr>
          <p:nvPr/>
        </p:nvSpPr>
        <p:spPr bwMode="auto">
          <a:xfrm>
            <a:off x="381000" y="609600"/>
            <a:ext cx="8305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Larger-scale </a:t>
            </a:r>
            <a:r>
              <a:rPr lang="en-US" altLang="en-US" sz="1200" b="1" i="1" dirty="0" err="1">
                <a:solidFill>
                  <a:schemeClr val="bg1"/>
                </a:solidFill>
              </a:rPr>
              <a:t>mesovortices</a:t>
            </a:r>
            <a:r>
              <a:rPr lang="en-US" altLang="en-US" sz="1200" b="1" i="1" dirty="0">
                <a:solidFill>
                  <a:schemeClr val="bg1"/>
                </a:solidFill>
              </a:rPr>
              <a:t>, known as mesoscale convective vortices or MCVs, can arise from particularly large and long-lasting derecho-producing convective systems</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MCVs are mid-level, meso-beta and meso-alpha scale cyclonic circulations that form as a result of  concentrated latent heat release in the MCS core; they can persist for more than a day</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MCVs can assist in the development of elevated (i.e., based above the boundary layer) bands of thunderstorms in the wake of a derecho-producing MCSs, as depicted in schematic below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As with the back-building / echo-training storms that often appear along the quasi-stationary parts of elongating, derecho-produced gust fronts, elevated, MCV-induced convective bands can produce excessive rain and hail in areas recently affected by derecho winds</a:t>
            </a:r>
          </a:p>
        </p:txBody>
      </p:sp>
      <p:pic>
        <p:nvPicPr>
          <p:cNvPr id="5" name="Picture 2" descr="L:\Corfidi\figures\FlashFloodMCS\bow_arrow_MCS_keeneschumacher_MWRmay2013.png">
            <a:extLst>
              <a:ext uri="{FF2B5EF4-FFF2-40B4-BE49-F238E27FC236}">
                <a16:creationId xmlns:a16="http://schemas.microsoft.com/office/drawing/2014/main" id="{31F31393-67A3-399A-7FEB-737485A62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53" t="9676" r="13112" b="566"/>
          <a:stretch>
            <a:fillRect/>
          </a:stretch>
        </p:blipFill>
        <p:spPr bwMode="auto">
          <a:xfrm>
            <a:off x="1159462" y="3190875"/>
            <a:ext cx="348873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B17CF98-2D55-8529-459B-3DC1A490EB8C}"/>
              </a:ext>
            </a:extLst>
          </p:cNvPr>
          <p:cNvSpPr txBox="1"/>
          <p:nvPr/>
        </p:nvSpPr>
        <p:spPr>
          <a:xfrm>
            <a:off x="4724400" y="3496270"/>
            <a:ext cx="3436782" cy="923330"/>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FFFF00"/>
                </a:solidFill>
              </a:rPr>
              <a:t>Schematic of a “concurrent” (high wind and heavy rain-producing) MCS</a:t>
            </a:r>
            <a:endPar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379E4E92-9161-50CF-A343-8D0EEEC27A68}"/>
              </a:ext>
            </a:extLst>
          </p:cNvPr>
          <p:cNvSpPr txBox="1"/>
          <p:nvPr/>
        </p:nvSpPr>
        <p:spPr>
          <a:xfrm>
            <a:off x="4752157" y="4590871"/>
            <a:ext cx="3325043" cy="1200329"/>
          </a:xfrm>
          <a:prstGeom prst="rect">
            <a:avLst/>
          </a:prstGeom>
          <a:noFill/>
        </p:spPr>
        <p:txBody>
          <a:bodyPr wrap="square">
            <a:spAutoFit/>
          </a:bodyPr>
          <a:lstStyle/>
          <a:p>
            <a:r>
              <a:rPr lang="en-US" sz="1200" b="1" i="1" dirty="0">
                <a:solidFill>
                  <a:srgbClr val="FFFF00"/>
                </a:solidFill>
              </a:rPr>
              <a:t>Elevated, confluent flow associated with circulation in wake of high-wind producing MCS / bow echo can give rise to a persistent band of elevated storms that may produce heavy rain and hail in region recently affected by high winds</a:t>
            </a:r>
          </a:p>
        </p:txBody>
      </p:sp>
      <p:sp>
        <p:nvSpPr>
          <p:cNvPr id="8" name="Rectangle 2">
            <a:extLst>
              <a:ext uri="{FF2B5EF4-FFF2-40B4-BE49-F238E27FC236}">
                <a16:creationId xmlns:a16="http://schemas.microsoft.com/office/drawing/2014/main" id="{C6D345ED-D1E9-3E29-43DC-85EEEA41BDD1}"/>
              </a:ext>
            </a:extLst>
          </p:cNvPr>
          <p:cNvSpPr>
            <a:spLocks noChangeArrowheads="1"/>
          </p:cNvSpPr>
          <p:nvPr/>
        </p:nvSpPr>
        <p:spPr bwMode="auto">
          <a:xfrm>
            <a:off x="6781800" y="6583362"/>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Keene and Schumacher (2013)</a:t>
            </a:r>
            <a:endParaRPr lang="en-US" altLang="en-US" sz="1200" i="1" dirty="0">
              <a:solidFill>
                <a:srgbClr val="00FF00"/>
              </a:solidFill>
            </a:endParaRPr>
          </a:p>
        </p:txBody>
      </p:sp>
    </p:spTree>
    <p:extLst>
      <p:ext uri="{BB962C8B-B14F-4D97-AF65-F5344CB8AC3E}">
        <p14:creationId xmlns:p14="http://schemas.microsoft.com/office/powerpoint/2010/main" val="393510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8B8C18E-BE18-F0F8-F96A-5FEA66D19DA3}"/>
              </a:ext>
            </a:extLst>
          </p:cNvPr>
          <p:cNvSpPr>
            <a:spLocks noChangeArrowheads="1"/>
          </p:cNvSpPr>
          <p:nvPr/>
        </p:nvSpPr>
        <p:spPr bwMode="auto">
          <a:xfrm>
            <a:off x="0" y="158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Derecho forecasting</a:t>
            </a:r>
          </a:p>
        </p:txBody>
      </p:sp>
      <p:sp>
        <p:nvSpPr>
          <p:cNvPr id="4" name="TextBox 3">
            <a:extLst>
              <a:ext uri="{FF2B5EF4-FFF2-40B4-BE49-F238E27FC236}">
                <a16:creationId xmlns:a16="http://schemas.microsoft.com/office/drawing/2014/main" id="{1C5193D2-037B-97D7-90BD-18487E925F66}"/>
              </a:ext>
            </a:extLst>
          </p:cNvPr>
          <p:cNvSpPr txBox="1"/>
          <p:nvPr/>
        </p:nvSpPr>
        <p:spPr>
          <a:xfrm>
            <a:off x="1022195" y="2789872"/>
            <a:ext cx="7131205" cy="3416320"/>
          </a:xfrm>
          <a:prstGeom prst="rect">
            <a:avLst/>
          </a:prstGeom>
          <a:noFill/>
        </p:spPr>
        <p:txBody>
          <a:bodyPr wrap="square" rtlCol="0">
            <a:spAutoFit/>
          </a:bodyPr>
          <a:lstStyle/>
          <a:p>
            <a:pPr eaLnBrk="1" hangingPunct="1">
              <a:spcBef>
                <a:spcPct val="0"/>
              </a:spcBef>
            </a:pPr>
            <a:r>
              <a:rPr lang="en-US" altLang="en-US" sz="1200" b="1" i="1" dirty="0">
                <a:solidFill>
                  <a:srgbClr val="FFFF00"/>
                </a:solidFill>
              </a:rPr>
              <a:t>1) A wide, seasonably warm and very moist “capped” warm sector lying beneath relatively fast, 	largely unidirectional mid- to upper-level flow </a:t>
            </a:r>
          </a:p>
          <a:p>
            <a:pPr eaLnBrk="1" hangingPunct="1">
              <a:spcBef>
                <a:spcPct val="0"/>
              </a:spcBef>
            </a:pPr>
            <a:endParaRPr lang="en-US" altLang="en-US" sz="1200" b="1" i="1" dirty="0">
              <a:solidFill>
                <a:schemeClr val="bg1"/>
              </a:solidFill>
            </a:endParaRPr>
          </a:p>
          <a:p>
            <a:pPr eaLnBrk="1" hangingPunct="1">
              <a:spcBef>
                <a:spcPct val="0"/>
              </a:spcBef>
            </a:pPr>
            <a:r>
              <a:rPr lang="en-US" altLang="en-US" sz="1200" b="1" i="1" dirty="0">
                <a:solidFill>
                  <a:srgbClr val="FFFF00"/>
                </a:solidFill>
              </a:rPr>
              <a:t>2) A source of sustained ascent</a:t>
            </a:r>
            <a:r>
              <a:rPr lang="en-US" altLang="en-US" sz="1200" b="1" i="1" dirty="0">
                <a:solidFill>
                  <a:schemeClr val="bg1"/>
                </a:solidFill>
              </a:rPr>
              <a:t>, such as an area of locally-enhanced low-level warm-air 	advection and / or upper-level divergence, to initiate the first storms in a relatively 	confined (meso-beta scale) region</a:t>
            </a:r>
          </a:p>
          <a:p>
            <a:pPr eaLnBrk="1" hangingPunct="1">
              <a:spcBef>
                <a:spcPct val="0"/>
              </a:spcBef>
            </a:pPr>
            <a:endParaRPr lang="en-US" altLang="en-US" sz="1200" b="1" i="1" dirty="0">
              <a:solidFill>
                <a:schemeClr val="bg1"/>
              </a:solidFill>
            </a:endParaRPr>
          </a:p>
          <a:p>
            <a:pPr eaLnBrk="1" hangingPunct="1">
              <a:spcBef>
                <a:spcPct val="0"/>
              </a:spcBef>
            </a:pPr>
            <a:r>
              <a:rPr lang="en-US" altLang="en-US" sz="1200" b="1" i="1" dirty="0">
                <a:solidFill>
                  <a:srgbClr val="FFFF00"/>
                </a:solidFill>
              </a:rPr>
              <a:t>3) Modest but persistent down-shear directed lifting </a:t>
            </a:r>
            <a:r>
              <a:rPr lang="en-US" altLang="en-US" sz="1200" b="1" i="1" dirty="0">
                <a:solidFill>
                  <a:schemeClr val="bg1"/>
                </a:solidFill>
              </a:rPr>
              <a:t>(often due to the same weak, localized 	warm-air advection that helped initiate the first storms) to foster downstream 	convective development</a:t>
            </a:r>
          </a:p>
          <a:p>
            <a:pPr eaLnBrk="1" hangingPunct="1">
              <a:spcBef>
                <a:spcPct val="0"/>
              </a:spcBef>
            </a:pPr>
            <a:endParaRPr lang="en-US" altLang="en-US" sz="1200" b="1" i="1" dirty="0">
              <a:solidFill>
                <a:srgbClr val="FFFF00"/>
              </a:solidFill>
            </a:endParaRPr>
          </a:p>
          <a:p>
            <a:pPr eaLnBrk="1" hangingPunct="1">
              <a:spcBef>
                <a:spcPct val="0"/>
              </a:spcBef>
            </a:pPr>
            <a:r>
              <a:rPr lang="en-US" altLang="en-US" sz="1200" b="1" i="1" dirty="0">
                <a:solidFill>
                  <a:srgbClr val="FFFF00"/>
                </a:solidFill>
              </a:rPr>
              <a:t>4) Favorably-timed onset of daytime heating / low-level destabilization </a:t>
            </a:r>
            <a:r>
              <a:rPr lang="en-US" altLang="en-US" sz="1200" b="1" i="1" dirty="0">
                <a:solidFill>
                  <a:schemeClr val="bg1"/>
                </a:solidFill>
              </a:rPr>
              <a:t>in region downstream 	from area of initialization</a:t>
            </a:r>
          </a:p>
          <a:p>
            <a:pPr eaLnBrk="1" hangingPunct="1">
              <a:spcBef>
                <a:spcPct val="0"/>
              </a:spcBef>
            </a:pPr>
            <a:endParaRPr lang="en-US" altLang="en-US" sz="1200" b="1" i="1" dirty="0">
              <a:solidFill>
                <a:schemeClr val="bg1"/>
              </a:solidFill>
            </a:endParaRPr>
          </a:p>
          <a:p>
            <a:pPr eaLnBrk="1" hangingPunct="1">
              <a:spcBef>
                <a:spcPct val="0"/>
              </a:spcBef>
            </a:pPr>
            <a:r>
              <a:rPr lang="en-US" altLang="en-US" sz="1200" b="1" i="1" dirty="0">
                <a:solidFill>
                  <a:srgbClr val="FFFF00"/>
                </a:solidFill>
              </a:rPr>
              <a:t>5) The greatest threat for high winds will focus on the downwind edge of the expected 	elongating cold pool </a:t>
            </a:r>
            <a:r>
              <a:rPr lang="en-US" altLang="en-US" sz="1200" b="1" i="1" dirty="0">
                <a:solidFill>
                  <a:schemeClr val="bg1"/>
                </a:solidFill>
              </a:rPr>
              <a:t>--- i.e., in the down-shear direction; any flash flood threat 	most likely will occur on the equatorward side of the elongating cold pool, after 	the upscale development of the derecho-producing MCS</a:t>
            </a:r>
          </a:p>
        </p:txBody>
      </p:sp>
      <p:sp>
        <p:nvSpPr>
          <p:cNvPr id="2" name="TextBox 1">
            <a:extLst>
              <a:ext uri="{FF2B5EF4-FFF2-40B4-BE49-F238E27FC236}">
                <a16:creationId xmlns:a16="http://schemas.microsoft.com/office/drawing/2014/main" id="{EAC5F472-5D82-C5A0-B8E2-441C1F02175E}"/>
              </a:ext>
            </a:extLst>
          </p:cNvPr>
          <p:cNvSpPr txBox="1"/>
          <p:nvPr/>
        </p:nvSpPr>
        <p:spPr>
          <a:xfrm>
            <a:off x="0" y="651808"/>
            <a:ext cx="9144000" cy="1938992"/>
          </a:xfrm>
          <a:prstGeom prst="rect">
            <a:avLst/>
          </a:prstGeom>
          <a:noFill/>
        </p:spPr>
        <p:txBody>
          <a:bodyPr wrap="square">
            <a:spAutoFit/>
          </a:bodyPr>
          <a:lstStyle/>
          <a:p>
            <a:pPr marL="285750" indent="-285750" eaLnBrk="1" hangingPunct="1">
              <a:spcBef>
                <a:spcPct val="0"/>
              </a:spcBef>
            </a:pPr>
            <a:r>
              <a:rPr lang="en-US" altLang="en-US" sz="2000" b="1" dirty="0">
                <a:solidFill>
                  <a:schemeClr val="bg1"/>
                </a:solidFill>
              </a:rPr>
              <a:t>Derechos are difficult to forecast because their development depends on storm-scale processes that are not well resolved in the observational  or model fields</a:t>
            </a:r>
          </a:p>
          <a:p>
            <a:pPr marL="285750" indent="-285750" eaLnBrk="1" hangingPunct="1">
              <a:spcBef>
                <a:spcPct val="0"/>
              </a:spcBef>
            </a:pPr>
            <a:endParaRPr lang="en-US" altLang="en-US" sz="2000" b="1" dirty="0">
              <a:solidFill>
                <a:schemeClr val="bg1"/>
              </a:solidFill>
            </a:endParaRPr>
          </a:p>
          <a:p>
            <a:pPr marL="285750" indent="-285750" eaLnBrk="1" hangingPunct="1">
              <a:spcBef>
                <a:spcPct val="0"/>
              </a:spcBef>
            </a:pPr>
            <a:r>
              <a:rPr lang="en-US" altLang="en-US" sz="2000" b="1" dirty="0">
                <a:solidFill>
                  <a:schemeClr val="bg1"/>
                </a:solidFill>
              </a:rPr>
              <a:t>Nevertheless, forecast confidence can be increased when the following appear in the Day-1 to Day-3 data:</a:t>
            </a:r>
          </a:p>
        </p:txBody>
      </p:sp>
    </p:spTree>
    <p:extLst>
      <p:ext uri="{BB962C8B-B14F-4D97-AF65-F5344CB8AC3E}">
        <p14:creationId xmlns:p14="http://schemas.microsoft.com/office/powerpoint/2010/main" val="271152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6FCD89-83C1-9B45-22B0-38FDF67DF902}"/>
              </a:ext>
            </a:extLst>
          </p:cNvPr>
          <p:cNvSpPr txBox="1"/>
          <p:nvPr/>
        </p:nvSpPr>
        <p:spPr>
          <a:xfrm>
            <a:off x="1551757" y="38725"/>
            <a:ext cx="57912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Summary</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5" name="Rectangle 14">
            <a:extLst>
              <a:ext uri="{FF2B5EF4-FFF2-40B4-BE49-F238E27FC236}">
                <a16:creationId xmlns:a16="http://schemas.microsoft.com/office/drawing/2014/main" id="{41443ED1-6ED2-019C-8D11-6B57C2CB0915}"/>
              </a:ext>
            </a:extLst>
          </p:cNvPr>
          <p:cNvSpPr>
            <a:spLocks noChangeArrowheads="1"/>
          </p:cNvSpPr>
          <p:nvPr/>
        </p:nvSpPr>
        <p:spPr bwMode="auto">
          <a:xfrm>
            <a:off x="381000" y="685800"/>
            <a:ext cx="86106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1400" b="1" i="1" dirty="0">
                <a:solidFill>
                  <a:srgbClr val="FFFF00"/>
                </a:solidFill>
              </a:rPr>
              <a:t>A derecho is a widespread, long-lived, convectively induced straight-line windstorm</a:t>
            </a:r>
            <a:r>
              <a:rPr lang="en-US" altLang="en-US" sz="1400" b="1" i="1" dirty="0">
                <a:solidFill>
                  <a:schemeClr val="bg1"/>
                </a:solidFill>
              </a:rPr>
              <a:t> --- or more 	specifically, a family of damaging downbursts produced by a fast-moving mesoscale 	convective system (MCS) having a path at least 650 km (400 miles) long and 100 km 	(60 miles) wide</a:t>
            </a:r>
          </a:p>
          <a:p>
            <a:pPr eaLnBrk="1" hangingPunct="1">
              <a:spcBef>
                <a:spcPct val="0"/>
              </a:spcBef>
              <a:buNone/>
            </a:pPr>
            <a:endParaRPr lang="en-US" altLang="en-US" sz="1400" b="1" i="1" dirty="0">
              <a:solidFill>
                <a:schemeClr val="bg1"/>
              </a:solidFill>
            </a:endParaRPr>
          </a:p>
          <a:p>
            <a:pPr eaLnBrk="1" hangingPunct="1">
              <a:spcBef>
                <a:spcPct val="0"/>
              </a:spcBef>
              <a:buNone/>
            </a:pPr>
            <a:r>
              <a:rPr lang="en-US" altLang="en-US" sz="1400" b="1" i="1" dirty="0">
                <a:solidFill>
                  <a:schemeClr val="bg1"/>
                </a:solidFill>
              </a:rPr>
              <a:t>Progressive, Serial, Hybrid, and Low-dewpoint derechos:</a:t>
            </a:r>
          </a:p>
          <a:p>
            <a:pPr eaLnBrk="1" hangingPunct="1">
              <a:spcBef>
                <a:spcPct val="0"/>
              </a:spcBef>
              <a:buNone/>
            </a:pPr>
            <a:r>
              <a:rPr lang="en-US" altLang="en-US" sz="1400" b="1" i="1" dirty="0">
                <a:solidFill>
                  <a:schemeClr val="bg1"/>
                </a:solidFill>
              </a:rPr>
              <a:t>	</a:t>
            </a:r>
            <a:r>
              <a:rPr lang="en-US" altLang="en-US" sz="1400" b="1" i="1" dirty="0">
                <a:solidFill>
                  <a:srgbClr val="FFFF00"/>
                </a:solidFill>
              </a:rPr>
              <a:t>1) Progressive derechos: </a:t>
            </a:r>
            <a:r>
              <a:rPr lang="en-US" altLang="en-US" sz="1400" b="1" i="1" dirty="0">
                <a:solidFill>
                  <a:schemeClr val="bg1"/>
                </a:solidFill>
              </a:rPr>
              <a:t>Weak forcing for ascent; oriented perpendicular to mean 		wind and move faster than mean flow; primarily warm-season; high 		winds can 	persist for a considerable time after gust front has passed</a:t>
            </a:r>
          </a:p>
          <a:p>
            <a:pPr eaLnBrk="1" hangingPunct="1">
              <a:spcBef>
                <a:spcPct val="0"/>
              </a:spcBef>
              <a:buNone/>
            </a:pPr>
            <a:endParaRPr lang="en-US" altLang="en-US" sz="1400" b="1" i="1" dirty="0">
              <a:solidFill>
                <a:schemeClr val="bg1"/>
              </a:solidFill>
            </a:endParaRPr>
          </a:p>
          <a:p>
            <a:pPr eaLnBrk="1" hangingPunct="1">
              <a:spcBef>
                <a:spcPct val="0"/>
              </a:spcBef>
              <a:buNone/>
            </a:pPr>
            <a:r>
              <a:rPr lang="en-US" altLang="en-US" sz="1400" b="1" i="1" dirty="0">
                <a:solidFill>
                  <a:schemeClr val="bg1"/>
                </a:solidFill>
              </a:rPr>
              <a:t> 	</a:t>
            </a:r>
            <a:r>
              <a:rPr lang="en-US" altLang="en-US" sz="1400" b="1" i="1" dirty="0">
                <a:solidFill>
                  <a:srgbClr val="FFFF00"/>
                </a:solidFill>
              </a:rPr>
              <a:t>2) Serial derechos:  </a:t>
            </a:r>
            <a:r>
              <a:rPr lang="en-US" altLang="en-US" sz="1400" b="1" i="1" dirty="0">
                <a:solidFill>
                  <a:schemeClr val="bg1"/>
                </a:solidFill>
              </a:rPr>
              <a:t>Strong forcing for ascent; oriented roughly parallel to mean 		wind, and generally move more slowly than mean flow; mainly cool-		season (fall, winter, and spring), but sometimes occur in summer </a:t>
            </a:r>
            <a:r>
              <a:rPr lang="en-US" altLang="en-US" sz="1400" b="1" i="1" dirty="0">
                <a:solidFill>
                  <a:srgbClr val="FFFF00"/>
                </a:solidFill>
              </a:rPr>
              <a:t>(hybrid derechos)</a:t>
            </a:r>
          </a:p>
          <a:p>
            <a:pPr eaLnBrk="1" hangingPunct="1">
              <a:spcBef>
                <a:spcPct val="0"/>
              </a:spcBef>
              <a:buNone/>
            </a:pPr>
            <a:endParaRPr lang="en-US" altLang="en-US" sz="1400" b="1" i="1" dirty="0">
              <a:solidFill>
                <a:schemeClr val="bg1"/>
              </a:solidFill>
            </a:endParaRPr>
          </a:p>
          <a:p>
            <a:pPr eaLnBrk="1" hangingPunct="1">
              <a:spcBef>
                <a:spcPct val="0"/>
              </a:spcBef>
              <a:buNone/>
            </a:pPr>
            <a:r>
              <a:rPr lang="en-US" altLang="en-US" sz="1400" b="1" i="1" dirty="0">
                <a:solidFill>
                  <a:schemeClr val="bg1"/>
                </a:solidFill>
              </a:rPr>
              <a:t>	</a:t>
            </a:r>
            <a:r>
              <a:rPr lang="en-US" altLang="en-US" sz="1400" b="1" i="1" dirty="0">
                <a:solidFill>
                  <a:srgbClr val="FFFF00"/>
                </a:solidFill>
              </a:rPr>
              <a:t>3) Low-dewpoint derechos: </a:t>
            </a:r>
            <a:r>
              <a:rPr lang="en-US" altLang="en-US" sz="1400" b="1" i="1" dirty="0">
                <a:solidFill>
                  <a:schemeClr val="bg1"/>
                </a:solidFill>
              </a:rPr>
              <a:t>Strong forcing for ascent in the presence of fast, 		unidirectional mean flow and very steep low- to mid-level lapse rates but 		relatively limited moisture; can occur throughout the year</a:t>
            </a:r>
          </a:p>
          <a:p>
            <a:pPr eaLnBrk="1" hangingPunct="1">
              <a:spcBef>
                <a:spcPct val="0"/>
              </a:spcBef>
              <a:buNone/>
            </a:pPr>
            <a:endParaRPr lang="en-US" altLang="en-US" sz="1400" b="1" i="1" dirty="0">
              <a:solidFill>
                <a:schemeClr val="bg1"/>
              </a:solidFill>
            </a:endParaRPr>
          </a:p>
          <a:p>
            <a:pPr eaLnBrk="1" hangingPunct="1">
              <a:spcBef>
                <a:spcPct val="0"/>
              </a:spcBef>
              <a:buNone/>
            </a:pPr>
            <a:r>
              <a:rPr lang="en-US" altLang="en-US" sz="1400" b="1" i="1" dirty="0">
                <a:solidFill>
                  <a:srgbClr val="FFFF00"/>
                </a:solidFill>
              </a:rPr>
              <a:t>Derechos arise when thermodynamic and wind environments are favorable for rapid and 	persistent downstream storm development</a:t>
            </a:r>
            <a:r>
              <a:rPr lang="en-US" altLang="en-US" sz="1400" b="1" i="1" dirty="0">
                <a:solidFill>
                  <a:schemeClr val="bg1"/>
                </a:solidFill>
              </a:rPr>
              <a:t> (forward propagation) of downburst-	producing thunderstorms over a broad (meso-alpha scale) region</a:t>
            </a:r>
          </a:p>
          <a:p>
            <a:pPr eaLnBrk="1" hangingPunct="1">
              <a:spcBef>
                <a:spcPct val="0"/>
              </a:spcBef>
              <a:buNone/>
            </a:pPr>
            <a:endParaRPr lang="en-US" altLang="en-US" sz="1400" b="1" i="1" dirty="0">
              <a:solidFill>
                <a:schemeClr val="bg1"/>
              </a:solidFill>
            </a:endParaRPr>
          </a:p>
          <a:p>
            <a:pPr eaLnBrk="1" hangingPunct="1">
              <a:spcBef>
                <a:spcPct val="0"/>
              </a:spcBef>
              <a:buNone/>
            </a:pPr>
            <a:r>
              <a:rPr lang="en-US" altLang="en-US" sz="1400" b="1" i="1" dirty="0">
                <a:solidFill>
                  <a:schemeClr val="bg1"/>
                </a:solidFill>
              </a:rPr>
              <a:t>Given supportive thermodynamic conditions, the deep, largely unidirectional wind profiles that 	foster forward-propagation and derecho-producing MCSs are also favorable for 	repetitive, upstream storm development on the quasi-stationary parts of the 	elongating MCS cold pools; this can yield concurrent high-wind and flash-flooding 	threats</a:t>
            </a:r>
          </a:p>
        </p:txBody>
      </p:sp>
    </p:spTree>
    <p:extLst>
      <p:ext uri="{BB962C8B-B14F-4D97-AF65-F5344CB8AC3E}">
        <p14:creationId xmlns:p14="http://schemas.microsoft.com/office/powerpoint/2010/main" val="421928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12">
            <a:extLst>
              <a:ext uri="{FF2B5EF4-FFF2-40B4-BE49-F238E27FC236}">
                <a16:creationId xmlns:a16="http://schemas.microsoft.com/office/drawing/2014/main" id="{471AD083-729E-4F9B-34B8-A53D7F1A220E}"/>
              </a:ext>
            </a:extLst>
          </p:cNvPr>
          <p:cNvSpPr>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dirty="0">
                <a:solidFill>
                  <a:srgbClr val="FFFF00"/>
                </a:solidFill>
              </a:rPr>
              <a:t>What is a Derecho? </a:t>
            </a:r>
          </a:p>
        </p:txBody>
      </p:sp>
      <p:sp>
        <p:nvSpPr>
          <p:cNvPr id="17416" name="Rectangle 14">
            <a:extLst>
              <a:ext uri="{FF2B5EF4-FFF2-40B4-BE49-F238E27FC236}">
                <a16:creationId xmlns:a16="http://schemas.microsoft.com/office/drawing/2014/main" id="{493BD02D-CCD1-6313-7748-24E2A91030BC}"/>
              </a:ext>
            </a:extLst>
          </p:cNvPr>
          <p:cNvSpPr>
            <a:spLocks noChangeArrowheads="1"/>
          </p:cNvSpPr>
          <p:nvPr/>
        </p:nvSpPr>
        <p:spPr bwMode="auto">
          <a:xfrm>
            <a:off x="76200" y="457200"/>
            <a:ext cx="9067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600" b="1" dirty="0">
                <a:solidFill>
                  <a:schemeClr val="bg1"/>
                </a:solidFill>
              </a:rPr>
              <a:t>A widespread, </a:t>
            </a:r>
            <a:r>
              <a:rPr lang="en-US" altLang="en-US" sz="1600" b="1" dirty="0">
                <a:solidFill>
                  <a:srgbClr val="FFFF00"/>
                </a:solidFill>
              </a:rPr>
              <a:t>long-lived</a:t>
            </a:r>
            <a:r>
              <a:rPr lang="en-US" altLang="en-US" sz="1600" b="1" dirty="0">
                <a:solidFill>
                  <a:schemeClr val="bg1"/>
                </a:solidFill>
              </a:rPr>
              <a:t> windstorm associated with a band of rapidly-moving</a:t>
            </a:r>
          </a:p>
          <a:p>
            <a:pPr eaLnBrk="1" hangingPunct="1">
              <a:spcBef>
                <a:spcPct val="0"/>
              </a:spcBef>
              <a:buNone/>
            </a:pPr>
            <a:r>
              <a:rPr lang="en-US" altLang="en-US" sz="1600" b="1" dirty="0">
                <a:solidFill>
                  <a:schemeClr val="bg1"/>
                </a:solidFill>
              </a:rPr>
              <a:t> 	showers or thunderstorms</a:t>
            </a:r>
          </a:p>
          <a:p>
            <a:pPr marL="285750" indent="-285750" eaLnBrk="1" hangingPunct="1">
              <a:spcBef>
                <a:spcPct val="0"/>
              </a:spcBef>
            </a:pPr>
            <a:endParaRPr lang="en-US" altLang="en-US" sz="1600" b="1" dirty="0">
              <a:solidFill>
                <a:schemeClr val="bg1"/>
              </a:solidFill>
            </a:endParaRPr>
          </a:p>
          <a:p>
            <a:pPr marL="285750" indent="-285750" eaLnBrk="1" hangingPunct="1">
              <a:spcBef>
                <a:spcPct val="0"/>
              </a:spcBef>
            </a:pPr>
            <a:r>
              <a:rPr lang="en-US" altLang="en-US" sz="1600" b="1" dirty="0">
                <a:solidFill>
                  <a:schemeClr val="bg1"/>
                </a:solidFill>
              </a:rPr>
              <a:t> Term coined by Gustavus Hinrichs, Iowa State Climatologist, in 1888</a:t>
            </a:r>
          </a:p>
          <a:p>
            <a:pPr marL="285750" indent="-285750" eaLnBrk="1" hangingPunct="1">
              <a:spcBef>
                <a:spcPct val="0"/>
              </a:spcBef>
            </a:pPr>
            <a:endParaRPr lang="en-US" altLang="en-US" sz="1600" b="1" dirty="0">
              <a:solidFill>
                <a:schemeClr val="bg1"/>
              </a:solidFill>
            </a:endParaRPr>
          </a:p>
          <a:p>
            <a:pPr marL="285750" indent="-285750" eaLnBrk="1" hangingPunct="1">
              <a:spcBef>
                <a:spcPct val="0"/>
              </a:spcBef>
            </a:pPr>
            <a:r>
              <a:rPr lang="en-US" altLang="en-US" sz="1600" b="1" dirty="0">
                <a:solidFill>
                  <a:schemeClr val="bg1"/>
                </a:solidFill>
              </a:rPr>
              <a:t>“Derecho,” a Spanish word meaning "direct" or "straight ahead,”</a:t>
            </a:r>
          </a:p>
          <a:p>
            <a:pPr eaLnBrk="1" hangingPunct="1">
              <a:spcBef>
                <a:spcPct val="0"/>
              </a:spcBef>
              <a:buNone/>
            </a:pPr>
            <a:r>
              <a:rPr lang="en-US" altLang="en-US" sz="1600" b="1" dirty="0">
                <a:solidFill>
                  <a:schemeClr val="bg1"/>
                </a:solidFill>
              </a:rPr>
              <a:t>           chosen to reflect their relatively straight damage swaths </a:t>
            </a:r>
          </a:p>
          <a:p>
            <a:pPr marL="285750" indent="-285750" eaLnBrk="1" hangingPunct="1">
              <a:spcBef>
                <a:spcPct val="0"/>
              </a:spcBef>
            </a:pPr>
            <a:endParaRPr lang="en-US" altLang="en-US" sz="1600" b="1" dirty="0">
              <a:solidFill>
                <a:schemeClr val="bg1"/>
              </a:solidFill>
            </a:endParaRPr>
          </a:p>
          <a:p>
            <a:pPr marL="285750" indent="-285750" eaLnBrk="1" hangingPunct="1">
              <a:spcBef>
                <a:spcPct val="0"/>
              </a:spcBef>
            </a:pPr>
            <a:r>
              <a:rPr lang="en-US" altLang="en-US" sz="1600" b="1" dirty="0">
                <a:solidFill>
                  <a:schemeClr val="bg1"/>
                </a:solidFill>
              </a:rPr>
              <a:t>Greatest damage associated with embedded </a:t>
            </a:r>
            <a:r>
              <a:rPr lang="en-US" altLang="en-US" sz="1600" b="1" i="1" dirty="0">
                <a:solidFill>
                  <a:srgbClr val="FFFF00"/>
                </a:solidFill>
              </a:rPr>
              <a:t>downbursts</a:t>
            </a:r>
            <a:r>
              <a:rPr lang="en-US" altLang="en-US" sz="1600" b="1" dirty="0">
                <a:solidFill>
                  <a:schemeClr val="bg1"/>
                </a:solidFill>
              </a:rPr>
              <a:t> --- concentrated,</a:t>
            </a:r>
          </a:p>
          <a:p>
            <a:pPr eaLnBrk="1" hangingPunct="1">
              <a:spcBef>
                <a:spcPct val="0"/>
              </a:spcBef>
              <a:buNone/>
            </a:pPr>
            <a:r>
              <a:rPr lang="en-US" altLang="en-US" sz="1600" b="1" dirty="0">
                <a:solidFill>
                  <a:schemeClr val="bg1"/>
                </a:solidFill>
              </a:rPr>
              <a:t>	convectively-induced downdrafts</a:t>
            </a:r>
          </a:p>
          <a:p>
            <a:pPr marL="285750" indent="-285750" eaLnBrk="1" hangingPunct="1">
              <a:spcBef>
                <a:spcPct val="0"/>
              </a:spcBef>
            </a:pPr>
            <a:endParaRPr lang="en-US" altLang="en-US" sz="1600" b="1" dirty="0">
              <a:solidFill>
                <a:schemeClr val="bg1"/>
              </a:solidFill>
            </a:endParaRPr>
          </a:p>
          <a:p>
            <a:pPr marL="285750" indent="-285750" eaLnBrk="1" hangingPunct="1">
              <a:spcBef>
                <a:spcPct val="0"/>
              </a:spcBef>
            </a:pPr>
            <a:r>
              <a:rPr lang="en-US" altLang="en-US" sz="1600" b="1" dirty="0">
                <a:solidFill>
                  <a:schemeClr val="bg1"/>
                </a:solidFill>
              </a:rPr>
              <a:t>Downbursts typically occur in clusters produced by arc-shaped bands of 	storms called </a:t>
            </a:r>
            <a:r>
              <a:rPr lang="en-US" altLang="en-US" sz="1600" b="1" i="1" dirty="0">
                <a:solidFill>
                  <a:srgbClr val="FFFF00"/>
                </a:solidFill>
              </a:rPr>
              <a:t>bow echoes </a:t>
            </a:r>
          </a:p>
          <a:p>
            <a:pPr eaLnBrk="1" hangingPunct="1">
              <a:spcBef>
                <a:spcPct val="0"/>
              </a:spcBef>
              <a:buNone/>
            </a:pPr>
            <a:endParaRPr lang="en-US" altLang="en-US" sz="1600" b="1" dirty="0">
              <a:solidFill>
                <a:schemeClr val="bg1"/>
              </a:solidFill>
            </a:endParaRPr>
          </a:p>
          <a:p>
            <a:pPr marL="285750" indent="-285750" eaLnBrk="1" hangingPunct="1">
              <a:spcBef>
                <a:spcPct val="0"/>
              </a:spcBef>
            </a:pPr>
            <a:r>
              <a:rPr lang="en-US" altLang="en-US" sz="1600" b="1" dirty="0">
                <a:solidFill>
                  <a:schemeClr val="bg1"/>
                </a:solidFill>
              </a:rPr>
              <a:t>Bow echoes often contain a pair of embedded circulations known as </a:t>
            </a:r>
            <a:r>
              <a:rPr lang="en-US" altLang="en-US" sz="1600" b="1" i="1" dirty="0">
                <a:solidFill>
                  <a:srgbClr val="FFFF00"/>
                </a:solidFill>
              </a:rPr>
              <a:t>book-end vortices;</a:t>
            </a:r>
            <a:r>
              <a:rPr lang="en-US" altLang="en-US" sz="1600" b="1" dirty="0">
                <a:solidFill>
                  <a:schemeClr val="bg1"/>
                </a:solidFill>
              </a:rPr>
              <a:t>    	the strongest and most sustained winds typically occur with </a:t>
            </a:r>
            <a:r>
              <a:rPr lang="en-US" altLang="en-US" sz="1600" b="1" i="1" dirty="0">
                <a:solidFill>
                  <a:srgbClr val="FFFF00"/>
                </a:solidFill>
              </a:rPr>
              <a:t>rear-inflow jets</a:t>
            </a:r>
            <a:r>
              <a:rPr lang="en-US" altLang="en-US" sz="1600" b="1" dirty="0">
                <a:solidFill>
                  <a:schemeClr val="bg1"/>
                </a:solidFill>
              </a:rPr>
              <a:t> 	that arise between such vortices </a:t>
            </a:r>
            <a:endParaRPr lang="en-US" altLang="en-US" sz="1600" b="1" i="1" dirty="0">
              <a:solidFill>
                <a:schemeClr val="bg1"/>
              </a:solidFill>
            </a:endParaRPr>
          </a:p>
        </p:txBody>
      </p:sp>
      <p:sp>
        <p:nvSpPr>
          <p:cNvPr id="9" name="TextBox 8">
            <a:extLst>
              <a:ext uri="{FF2B5EF4-FFF2-40B4-BE49-F238E27FC236}">
                <a16:creationId xmlns:a16="http://schemas.microsoft.com/office/drawing/2014/main" id="{6B9D636E-E266-FAC0-D1F0-5C8ED16ABA7C}"/>
              </a:ext>
            </a:extLst>
          </p:cNvPr>
          <p:cNvSpPr txBox="1"/>
          <p:nvPr/>
        </p:nvSpPr>
        <p:spPr>
          <a:xfrm>
            <a:off x="1752600" y="5129092"/>
            <a:ext cx="2786339" cy="954107"/>
          </a:xfrm>
          <a:prstGeom prst="rect">
            <a:avLst/>
          </a:prstGeom>
          <a:noFill/>
        </p:spPr>
        <p:txBody>
          <a:bodyPr wrap="square" rtlCol="0">
            <a:spAutoFit/>
          </a:bodyPr>
          <a:lstStyle/>
          <a:p>
            <a:pPr algn="r"/>
            <a:r>
              <a:rPr lang="en-US" sz="1400" b="1" i="1" dirty="0">
                <a:solidFill>
                  <a:srgbClr val="FFFF00"/>
                </a:solidFill>
              </a:rPr>
              <a:t>Temporal evolution</a:t>
            </a:r>
          </a:p>
          <a:p>
            <a:pPr algn="r"/>
            <a:r>
              <a:rPr lang="en-US" sz="1400" b="1" i="1" dirty="0">
                <a:solidFill>
                  <a:srgbClr val="FFFF00"/>
                </a:solidFill>
              </a:rPr>
              <a:t>(approx. 1-hour, left to right)</a:t>
            </a:r>
          </a:p>
          <a:p>
            <a:pPr algn="r"/>
            <a:r>
              <a:rPr lang="en-US" sz="1400" b="1" i="1" dirty="0">
                <a:solidFill>
                  <a:srgbClr val="FFFF00"/>
                </a:solidFill>
              </a:rPr>
              <a:t>of a typical bow echo, as seen</a:t>
            </a:r>
          </a:p>
          <a:p>
            <a:pPr algn="r"/>
            <a:r>
              <a:rPr lang="en-US" sz="1400" b="1" i="1" dirty="0">
                <a:solidFill>
                  <a:srgbClr val="FFFF00"/>
                </a:solidFill>
              </a:rPr>
              <a:t>via radar reflectivity</a:t>
            </a:r>
          </a:p>
        </p:txBody>
      </p:sp>
      <p:sp>
        <p:nvSpPr>
          <p:cNvPr id="15" name="Oval 14">
            <a:extLst>
              <a:ext uri="{FF2B5EF4-FFF2-40B4-BE49-F238E27FC236}">
                <a16:creationId xmlns:a16="http://schemas.microsoft.com/office/drawing/2014/main" id="{A3A8A823-2C95-E110-A9D3-05D7DE6191FF}"/>
              </a:ext>
            </a:extLst>
          </p:cNvPr>
          <p:cNvSpPr/>
          <p:nvPr/>
        </p:nvSpPr>
        <p:spPr bwMode="auto">
          <a:xfrm>
            <a:off x="5660136" y="5276088"/>
            <a:ext cx="238361" cy="241401"/>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nvGrpSpPr>
          <p:cNvPr id="2" name="Group 1">
            <a:extLst>
              <a:ext uri="{FF2B5EF4-FFF2-40B4-BE49-F238E27FC236}">
                <a16:creationId xmlns:a16="http://schemas.microsoft.com/office/drawing/2014/main" id="{91584197-F4D0-7298-B772-8F6220695A17}"/>
              </a:ext>
            </a:extLst>
          </p:cNvPr>
          <p:cNvGrpSpPr/>
          <p:nvPr/>
        </p:nvGrpSpPr>
        <p:grpSpPr>
          <a:xfrm>
            <a:off x="4648200" y="4572000"/>
            <a:ext cx="4102100" cy="2095500"/>
            <a:chOff x="4648200" y="4686300"/>
            <a:chExt cx="4102100" cy="2095500"/>
          </a:xfrm>
        </p:grpSpPr>
        <p:pic>
          <p:nvPicPr>
            <p:cNvPr id="4" name="Picture 6">
              <a:extLst>
                <a:ext uri="{FF2B5EF4-FFF2-40B4-BE49-F238E27FC236}">
                  <a16:creationId xmlns:a16="http://schemas.microsoft.com/office/drawing/2014/main" id="{474DF552-CCD6-72BE-7F1E-86FDC9316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686300"/>
              <a:ext cx="3873500" cy="2095500"/>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1B799E7-C587-0151-886D-97F97CAF60E5}"/>
                </a:ext>
              </a:extLst>
            </p:cNvPr>
            <p:cNvGrpSpPr/>
            <p:nvPr/>
          </p:nvGrpSpPr>
          <p:grpSpPr>
            <a:xfrm>
              <a:off x="4896323" y="4852093"/>
              <a:ext cx="3853977" cy="1886162"/>
              <a:chOff x="4896323" y="4852093"/>
              <a:chExt cx="3853977" cy="1886162"/>
            </a:xfrm>
          </p:grpSpPr>
          <p:sp>
            <p:nvSpPr>
              <p:cNvPr id="5" name="TextBox 4">
                <a:extLst>
                  <a:ext uri="{FF2B5EF4-FFF2-40B4-BE49-F238E27FC236}">
                    <a16:creationId xmlns:a16="http://schemas.microsoft.com/office/drawing/2014/main" id="{3686EE90-4687-E5C1-3C66-085BF15AB923}"/>
                  </a:ext>
                </a:extLst>
              </p:cNvPr>
              <p:cNvSpPr txBox="1"/>
              <p:nvPr/>
            </p:nvSpPr>
            <p:spPr>
              <a:xfrm>
                <a:off x="7098460" y="4852093"/>
                <a:ext cx="1447800" cy="276999"/>
              </a:xfrm>
              <a:prstGeom prst="rect">
                <a:avLst/>
              </a:prstGeom>
              <a:noFill/>
            </p:spPr>
            <p:txBody>
              <a:bodyPr wrap="square" rtlCol="0">
                <a:spAutoFit/>
              </a:bodyPr>
              <a:lstStyle/>
              <a:p>
                <a:pPr algn="ctr"/>
                <a:r>
                  <a:rPr lang="en-US" sz="1200" b="1" dirty="0">
                    <a:solidFill>
                      <a:schemeClr val="bg1"/>
                    </a:solidFill>
                    <a:highlight>
                      <a:srgbClr val="000000"/>
                    </a:highlight>
                  </a:rPr>
                  <a:t>Book-end vortex</a:t>
                </a:r>
              </a:p>
            </p:txBody>
          </p:sp>
          <p:sp>
            <p:nvSpPr>
              <p:cNvPr id="6" name="TextBox 5">
                <a:extLst>
                  <a:ext uri="{FF2B5EF4-FFF2-40B4-BE49-F238E27FC236}">
                    <a16:creationId xmlns:a16="http://schemas.microsoft.com/office/drawing/2014/main" id="{262E889B-9DB6-6D04-4712-A1224229A3ED}"/>
                  </a:ext>
                </a:extLst>
              </p:cNvPr>
              <p:cNvSpPr txBox="1"/>
              <p:nvPr/>
            </p:nvSpPr>
            <p:spPr>
              <a:xfrm>
                <a:off x="7302500" y="6400799"/>
                <a:ext cx="1447800" cy="276999"/>
              </a:xfrm>
              <a:prstGeom prst="rect">
                <a:avLst/>
              </a:prstGeom>
              <a:noFill/>
            </p:spPr>
            <p:txBody>
              <a:bodyPr wrap="square" rtlCol="0">
                <a:spAutoFit/>
              </a:bodyPr>
              <a:lstStyle/>
              <a:p>
                <a:pPr algn="ctr"/>
                <a:r>
                  <a:rPr lang="en-US" sz="1200" b="1" dirty="0">
                    <a:solidFill>
                      <a:schemeClr val="bg1"/>
                    </a:solidFill>
                    <a:highlight>
                      <a:srgbClr val="000000"/>
                    </a:highlight>
                  </a:rPr>
                  <a:t>Book-end vortex</a:t>
                </a:r>
              </a:p>
            </p:txBody>
          </p:sp>
          <p:sp>
            <p:nvSpPr>
              <p:cNvPr id="8" name="Rectangle 7">
                <a:extLst>
                  <a:ext uri="{FF2B5EF4-FFF2-40B4-BE49-F238E27FC236}">
                    <a16:creationId xmlns:a16="http://schemas.microsoft.com/office/drawing/2014/main" id="{66662FD3-21F2-7B5F-CBD4-B383F3050716}"/>
                  </a:ext>
                </a:extLst>
              </p:cNvPr>
              <p:cNvSpPr/>
              <p:nvPr/>
            </p:nvSpPr>
            <p:spPr bwMode="auto">
              <a:xfrm>
                <a:off x="4896323" y="6461256"/>
                <a:ext cx="2342678" cy="2769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C158DD8F-2B31-8FB0-0B63-84EA3B9A747D}"/>
                  </a:ext>
                </a:extLst>
              </p:cNvPr>
              <p:cNvSpPr txBox="1"/>
              <p:nvPr/>
            </p:nvSpPr>
            <p:spPr>
              <a:xfrm>
                <a:off x="6540500" y="5438001"/>
                <a:ext cx="1308100" cy="276999"/>
              </a:xfrm>
              <a:prstGeom prst="rect">
                <a:avLst/>
              </a:prstGeom>
              <a:noFill/>
            </p:spPr>
            <p:txBody>
              <a:bodyPr wrap="square" rtlCol="0">
                <a:spAutoFit/>
              </a:bodyPr>
              <a:lstStyle/>
              <a:p>
                <a:pPr algn="ctr"/>
                <a:r>
                  <a:rPr lang="en-US" sz="1200" b="1" dirty="0">
                    <a:solidFill>
                      <a:schemeClr val="bg1"/>
                    </a:solidFill>
                    <a:highlight>
                      <a:srgbClr val="000000"/>
                    </a:highlight>
                  </a:rPr>
                  <a:t>Rear-inflow jet</a:t>
                </a:r>
              </a:p>
            </p:txBody>
          </p:sp>
          <p:sp>
            <p:nvSpPr>
              <p:cNvPr id="11" name="Rectangle 10">
                <a:extLst>
                  <a:ext uri="{FF2B5EF4-FFF2-40B4-BE49-F238E27FC236}">
                    <a16:creationId xmlns:a16="http://schemas.microsoft.com/office/drawing/2014/main" id="{E6AF7323-BCD1-B5B3-4799-C01BAA586F25}"/>
                  </a:ext>
                </a:extLst>
              </p:cNvPr>
              <p:cNvSpPr/>
              <p:nvPr/>
            </p:nvSpPr>
            <p:spPr bwMode="auto">
              <a:xfrm>
                <a:off x="7424928" y="5943600"/>
                <a:ext cx="142639" cy="1865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Oval 15">
                <a:extLst>
                  <a:ext uri="{FF2B5EF4-FFF2-40B4-BE49-F238E27FC236}">
                    <a16:creationId xmlns:a16="http://schemas.microsoft.com/office/drawing/2014/main" id="{4B0F358A-D7FA-58ED-5C80-408602922896}"/>
                  </a:ext>
                </a:extLst>
              </p:cNvPr>
              <p:cNvSpPr/>
              <p:nvPr/>
            </p:nvSpPr>
            <p:spPr bwMode="auto">
              <a:xfrm>
                <a:off x="5650992" y="5943600"/>
                <a:ext cx="152399" cy="19562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60BFEBD1-4AF6-1A16-B9D2-F368DDF85C4F}"/>
                  </a:ext>
                </a:extLst>
              </p:cNvPr>
              <p:cNvSpPr/>
              <p:nvPr/>
            </p:nvSpPr>
            <p:spPr bwMode="auto">
              <a:xfrm>
                <a:off x="6419088" y="6016752"/>
                <a:ext cx="106680" cy="18657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pic>
        <p:nvPicPr>
          <p:cNvPr id="6146" name="Picture 2">
            <a:extLst>
              <a:ext uri="{FF2B5EF4-FFF2-40B4-BE49-F238E27FC236}">
                <a16:creationId xmlns:a16="http://schemas.microsoft.com/office/drawing/2014/main" id="{4C84EEC5-15E3-B383-A40E-634F44E60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4101" y="1015947"/>
            <a:ext cx="1511299" cy="1204002"/>
          </a:xfrm>
          <a:prstGeom prst="rect">
            <a:avLst/>
          </a:prstGeom>
          <a:noFill/>
          <a:ln w="19050" cap="sq">
            <a:solidFill>
              <a:schemeClr val="tx1"/>
            </a:solidFill>
            <a:miter lim="800000"/>
          </a:ln>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949F29B4-4055-BBE5-B440-61C33225F220}"/>
              </a:ext>
            </a:extLst>
          </p:cNvPr>
          <p:cNvSpPr>
            <a:spLocks noChangeArrowheads="1"/>
          </p:cNvSpPr>
          <p:nvPr/>
        </p:nvSpPr>
        <p:spPr bwMode="auto">
          <a:xfrm>
            <a:off x="0" y="6581001"/>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Left: After COMET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BF828BE-C18E-29AC-6A42-F2E317680AC2}"/>
              </a:ext>
            </a:extLst>
          </p:cNvPr>
          <p:cNvSpPr>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Official (AMS) definition</a:t>
            </a:r>
          </a:p>
        </p:txBody>
      </p:sp>
      <p:sp>
        <p:nvSpPr>
          <p:cNvPr id="3" name="TextBox 2">
            <a:extLst>
              <a:ext uri="{FF2B5EF4-FFF2-40B4-BE49-F238E27FC236}">
                <a16:creationId xmlns:a16="http://schemas.microsoft.com/office/drawing/2014/main" id="{BC4FF095-2D2C-3424-2E53-9BA715B9E5FC}"/>
              </a:ext>
            </a:extLst>
          </p:cNvPr>
          <p:cNvSpPr txBox="1"/>
          <p:nvPr/>
        </p:nvSpPr>
        <p:spPr>
          <a:xfrm>
            <a:off x="304800" y="533400"/>
            <a:ext cx="8763000" cy="1015663"/>
          </a:xfrm>
          <a:prstGeom prst="rect">
            <a:avLst/>
          </a:prstGeom>
          <a:noFill/>
        </p:spPr>
        <p:txBody>
          <a:bodyPr wrap="square">
            <a:spAutoFit/>
          </a:bodyPr>
          <a:lstStyle/>
          <a:p>
            <a:pPr marL="285750" indent="-285750" eaLnBrk="1" hangingPunct="1">
              <a:spcBef>
                <a:spcPct val="0"/>
              </a:spcBef>
            </a:pPr>
            <a:r>
              <a:rPr lang="en-US" altLang="en-US" b="1" dirty="0">
                <a:solidFill>
                  <a:schemeClr val="bg1"/>
                </a:solidFill>
              </a:rPr>
              <a:t>The “official” (AMS) derecho definition includes both size</a:t>
            </a:r>
          </a:p>
          <a:p>
            <a:pPr marL="285750" indent="-285750" eaLnBrk="1" hangingPunct="1">
              <a:spcBef>
                <a:spcPct val="0"/>
              </a:spcBef>
            </a:pPr>
            <a:r>
              <a:rPr lang="en-US" altLang="en-US" b="1" dirty="0">
                <a:solidFill>
                  <a:schemeClr val="bg1"/>
                </a:solidFill>
              </a:rPr>
              <a:t>	and meteorological criteria</a:t>
            </a:r>
            <a:r>
              <a:rPr lang="en-US" altLang="en-US" sz="3600" b="1" dirty="0">
                <a:solidFill>
                  <a:schemeClr val="bg1"/>
                </a:solidFill>
              </a:rPr>
              <a:t>:</a:t>
            </a:r>
          </a:p>
        </p:txBody>
      </p:sp>
      <p:sp>
        <p:nvSpPr>
          <p:cNvPr id="2" name="TextBox 1">
            <a:extLst>
              <a:ext uri="{FF2B5EF4-FFF2-40B4-BE49-F238E27FC236}">
                <a16:creationId xmlns:a16="http://schemas.microsoft.com/office/drawing/2014/main" id="{AB5EC8D2-875A-5D4B-FA75-0D8CB21F0351}"/>
              </a:ext>
            </a:extLst>
          </p:cNvPr>
          <p:cNvSpPr txBox="1"/>
          <p:nvPr/>
        </p:nvSpPr>
        <p:spPr>
          <a:xfrm>
            <a:off x="990600" y="1600200"/>
            <a:ext cx="7620000" cy="3785652"/>
          </a:xfrm>
          <a:prstGeom prst="rect">
            <a:avLst/>
          </a:prstGeom>
          <a:noFill/>
        </p:spPr>
        <p:txBody>
          <a:bodyPr wrap="square" rtlCol="0">
            <a:spAutoFit/>
          </a:bodyPr>
          <a:lstStyle/>
          <a:p>
            <a:pPr marL="342900" indent="-342900" eaLnBrk="1" hangingPunct="1">
              <a:spcBef>
                <a:spcPct val="0"/>
              </a:spcBef>
              <a:buFont typeface="+mj-lt"/>
              <a:buAutoNum type="arabicParenR"/>
            </a:pPr>
            <a:r>
              <a:rPr lang="en-US" altLang="en-US" sz="1600" b="1" i="1" dirty="0">
                <a:solidFill>
                  <a:schemeClr val="bg1"/>
                </a:solidFill>
              </a:rPr>
              <a:t>A widespread, convectively induced straight-line windstorm; specifically, a family of particularly damaging downbursts produced by a mesoscale convective system (MCS)</a:t>
            </a: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r>
              <a:rPr lang="en-US" altLang="en-US" sz="1600" b="1" i="1" dirty="0">
                <a:solidFill>
                  <a:schemeClr val="bg1"/>
                </a:solidFill>
              </a:rPr>
              <a:t>Derecho-producing MCSs have sustained bow echoes, with book-end vortices and/or rear-inflow jets that produce damaging straight-line (i.e., non-tornadic) winds</a:t>
            </a: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r>
              <a:rPr lang="en-US" altLang="en-US" sz="1600" b="1" i="1" dirty="0">
                <a:solidFill>
                  <a:schemeClr val="bg1"/>
                </a:solidFill>
              </a:rPr>
              <a:t>Damage occurs continuously or intermittently over a swath at least 650 km (~400 miles) long and 100 km (~60 km) wide</a:t>
            </a: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endParaRPr lang="en-US" altLang="en-US" sz="1600" b="1" i="1" dirty="0">
              <a:solidFill>
                <a:schemeClr val="bg1"/>
              </a:solidFill>
            </a:endParaRPr>
          </a:p>
          <a:p>
            <a:pPr marL="342900" indent="-342900" eaLnBrk="1" hangingPunct="1">
              <a:spcBef>
                <a:spcPct val="0"/>
              </a:spcBef>
              <a:buFont typeface="+mj-lt"/>
              <a:buAutoNum type="arabicParenR"/>
            </a:pPr>
            <a:r>
              <a:rPr lang="en-US" altLang="en-US" sz="1600" b="1" i="1" dirty="0">
                <a:solidFill>
                  <a:srgbClr val="FFFF00"/>
                </a:solidFill>
              </a:rPr>
              <a:t>Persistence!!!</a:t>
            </a:r>
          </a:p>
        </p:txBody>
      </p:sp>
      <p:grpSp>
        <p:nvGrpSpPr>
          <p:cNvPr id="17" name="Group 16">
            <a:extLst>
              <a:ext uri="{FF2B5EF4-FFF2-40B4-BE49-F238E27FC236}">
                <a16:creationId xmlns:a16="http://schemas.microsoft.com/office/drawing/2014/main" id="{0C575E39-3D9D-B56D-E8E8-59D6E5C07495}"/>
              </a:ext>
            </a:extLst>
          </p:cNvPr>
          <p:cNvGrpSpPr/>
          <p:nvPr/>
        </p:nvGrpSpPr>
        <p:grpSpPr>
          <a:xfrm>
            <a:off x="3427380" y="5181600"/>
            <a:ext cx="5411819" cy="839985"/>
            <a:chOff x="1775460" y="5181600"/>
            <a:chExt cx="5821680" cy="839985"/>
          </a:xfrm>
        </p:grpSpPr>
        <p:sp>
          <p:nvSpPr>
            <p:cNvPr id="7" name="Right Arrow 6">
              <a:extLst>
                <a:ext uri="{FF2B5EF4-FFF2-40B4-BE49-F238E27FC236}">
                  <a16:creationId xmlns:a16="http://schemas.microsoft.com/office/drawing/2014/main" id="{4F43D416-B2A3-B74F-03F3-F1A8586496FF}"/>
                </a:ext>
              </a:extLst>
            </p:cNvPr>
            <p:cNvSpPr/>
            <p:nvPr/>
          </p:nvSpPr>
          <p:spPr bwMode="auto">
            <a:xfrm>
              <a:off x="1775460" y="5181600"/>
              <a:ext cx="5821680" cy="839985"/>
            </a:xfrm>
            <a:prstGeom prst="rightArrow">
              <a:avLst/>
            </a:prstGeom>
            <a:solidFill>
              <a:srgbClr val="FFFF00"/>
            </a:solidFill>
            <a:ln w="254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2AD90717-EAA4-4343-9761-31D78CAFE2C3}"/>
                </a:ext>
              </a:extLst>
            </p:cNvPr>
            <p:cNvSpPr txBox="1"/>
            <p:nvPr/>
          </p:nvSpPr>
          <p:spPr>
            <a:xfrm>
              <a:off x="3322954" y="5392875"/>
              <a:ext cx="2249643" cy="400110"/>
            </a:xfrm>
            <a:prstGeom prst="rect">
              <a:avLst/>
            </a:prstGeom>
            <a:noFill/>
            <a:ln w="19050">
              <a:noFill/>
              <a:miter lim="800000"/>
            </a:ln>
          </p:spPr>
          <p:txBody>
            <a:bodyPr wrap="none" rtlCol="0">
              <a:spAutoFit/>
            </a:bodyPr>
            <a:lstStyle/>
            <a:p>
              <a:r>
                <a:rPr lang="en-US" sz="2000" b="1" i="1" dirty="0"/>
                <a:t>650 km (400 mi)</a:t>
              </a:r>
            </a:p>
          </p:txBody>
        </p:sp>
      </p:grpSp>
      <p:grpSp>
        <p:nvGrpSpPr>
          <p:cNvPr id="16" name="Group 15">
            <a:extLst>
              <a:ext uri="{FF2B5EF4-FFF2-40B4-BE49-F238E27FC236}">
                <a16:creationId xmlns:a16="http://schemas.microsoft.com/office/drawing/2014/main" id="{DBD71660-6E53-D478-0F15-A3A382E142D0}"/>
              </a:ext>
            </a:extLst>
          </p:cNvPr>
          <p:cNvGrpSpPr/>
          <p:nvPr/>
        </p:nvGrpSpPr>
        <p:grpSpPr>
          <a:xfrm>
            <a:off x="3427381" y="4724400"/>
            <a:ext cx="382619" cy="1828800"/>
            <a:chOff x="1775460" y="4640430"/>
            <a:chExt cx="382619" cy="1905000"/>
          </a:xfrm>
        </p:grpSpPr>
        <p:sp>
          <p:nvSpPr>
            <p:cNvPr id="11" name="Rectangle 10">
              <a:extLst>
                <a:ext uri="{FF2B5EF4-FFF2-40B4-BE49-F238E27FC236}">
                  <a16:creationId xmlns:a16="http://schemas.microsoft.com/office/drawing/2014/main" id="{3197EDA5-2E66-B846-3EB4-9BC090079D21}"/>
                </a:ext>
              </a:extLst>
            </p:cNvPr>
            <p:cNvSpPr/>
            <p:nvPr/>
          </p:nvSpPr>
          <p:spPr bwMode="auto">
            <a:xfrm>
              <a:off x="1775460" y="4640430"/>
              <a:ext cx="382619" cy="1905000"/>
            </a:xfrm>
            <a:prstGeom prst="rect">
              <a:avLst/>
            </a:prstGeom>
            <a:solidFill>
              <a:srgbClr val="FFFF00"/>
            </a:solidFill>
            <a:ln w="254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68954AA5-1518-D5FA-792E-EAB41C5D8946}"/>
                </a:ext>
              </a:extLst>
            </p:cNvPr>
            <p:cNvSpPr txBox="1"/>
            <p:nvPr/>
          </p:nvSpPr>
          <p:spPr>
            <a:xfrm rot="16200000">
              <a:off x="1257279" y="5437349"/>
              <a:ext cx="1418978" cy="307777"/>
            </a:xfrm>
            <a:prstGeom prst="rect">
              <a:avLst/>
            </a:prstGeom>
            <a:noFill/>
            <a:ln w="19050">
              <a:noFill/>
              <a:miter lim="800000"/>
            </a:ln>
          </p:spPr>
          <p:txBody>
            <a:bodyPr wrap="none" rtlCol="0">
              <a:spAutoFit/>
            </a:bodyPr>
            <a:lstStyle/>
            <a:p>
              <a:pPr algn="ctr"/>
              <a:r>
                <a:rPr lang="en-US" sz="1400" b="1" i="1" dirty="0"/>
                <a:t>100 km (60 mi)</a:t>
              </a:r>
            </a:p>
          </p:txBody>
        </p:sp>
      </p:grpSp>
    </p:spTree>
    <p:extLst>
      <p:ext uri="{BB962C8B-B14F-4D97-AF65-F5344CB8AC3E}">
        <p14:creationId xmlns:p14="http://schemas.microsoft.com/office/powerpoint/2010/main" val="105049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8B8C18E-BE18-F0F8-F96A-5FEA66D19DA3}"/>
              </a:ext>
            </a:extLst>
          </p:cNvPr>
          <p:cNvSpPr>
            <a:spLocks noChangeArrowheads="1"/>
          </p:cNvSpPr>
          <p:nvPr/>
        </p:nvSpPr>
        <p:spPr bwMode="auto">
          <a:xfrm>
            <a:off x="0" y="158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Notable recent derechos</a:t>
            </a:r>
          </a:p>
        </p:txBody>
      </p:sp>
      <p:sp>
        <p:nvSpPr>
          <p:cNvPr id="2" name="Rectangle 14">
            <a:extLst>
              <a:ext uri="{FF2B5EF4-FFF2-40B4-BE49-F238E27FC236}">
                <a16:creationId xmlns:a16="http://schemas.microsoft.com/office/drawing/2014/main" id="{E76F61F8-2BB1-B041-36CE-55D92BC92FF5}"/>
              </a:ext>
            </a:extLst>
          </p:cNvPr>
          <p:cNvSpPr>
            <a:spLocks noChangeArrowheads="1"/>
          </p:cNvSpPr>
          <p:nvPr/>
        </p:nvSpPr>
        <p:spPr bwMode="auto">
          <a:xfrm>
            <a:off x="228600" y="1916668"/>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b="1" dirty="0">
                <a:solidFill>
                  <a:schemeClr val="bg1"/>
                </a:solidFill>
              </a:rPr>
              <a:t>10 August 2020: Eastern Nebraska to northern Illinois</a:t>
            </a:r>
          </a:p>
        </p:txBody>
      </p:sp>
      <p:sp>
        <p:nvSpPr>
          <p:cNvPr id="3" name="Rectangle 14">
            <a:extLst>
              <a:ext uri="{FF2B5EF4-FFF2-40B4-BE49-F238E27FC236}">
                <a16:creationId xmlns:a16="http://schemas.microsoft.com/office/drawing/2014/main" id="{056B721D-768D-C39B-451E-5AD601030B61}"/>
              </a:ext>
            </a:extLst>
          </p:cNvPr>
          <p:cNvSpPr>
            <a:spLocks noChangeArrowheads="1"/>
          </p:cNvSpPr>
          <p:nvPr/>
        </p:nvSpPr>
        <p:spPr bwMode="auto">
          <a:xfrm>
            <a:off x="1066800" y="2332672"/>
            <a:ext cx="8305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0"/>
              </a:spcBef>
              <a:buAutoNum type="arabicParenR"/>
            </a:pPr>
            <a:r>
              <a:rPr lang="en-US" altLang="en-US" sz="1000" b="1" i="1" dirty="0">
                <a:solidFill>
                  <a:schemeClr val="bg1"/>
                </a:solidFill>
              </a:rPr>
              <a:t>$11+ billion damage, most costly thunderstorm event in U.S. history; 4 fatalities</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AutoNum type="arabicParenR"/>
            </a:pPr>
            <a:r>
              <a:rPr lang="en-US" altLang="en-US" sz="1000" b="1" i="1" dirty="0">
                <a:solidFill>
                  <a:schemeClr val="bg1"/>
                </a:solidFill>
              </a:rPr>
              <a:t>Recorded wind gusts to 110 kts; estimates as high as 120 kts</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AutoNum type="arabicParenR"/>
            </a:pPr>
            <a:r>
              <a:rPr lang="en-US" altLang="en-US" sz="1000" b="1" i="1" dirty="0">
                <a:solidFill>
                  <a:schemeClr val="bg1"/>
                </a:solidFill>
              </a:rPr>
              <a:t>High winds persisted up to an hour (vs. usual 10-20 minutes); storm moved with a forward speed of 50 kts </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AutoNum type="arabicParenR"/>
            </a:pPr>
            <a:r>
              <a:rPr lang="en-US" altLang="en-US" sz="1000" b="1" i="1" dirty="0">
                <a:solidFill>
                  <a:schemeClr val="bg1"/>
                </a:solidFill>
              </a:rPr>
              <a:t>45% of Iowa’s crops affected, especially over the eastern part of the state </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FontTx/>
              <a:buAutoNum type="arabicParenR"/>
            </a:pPr>
            <a:r>
              <a:rPr lang="en-US" altLang="en-US" sz="1000" b="1" i="1" dirty="0">
                <a:solidFill>
                  <a:schemeClr val="bg1"/>
                </a:solidFill>
              </a:rPr>
              <a:t>Near-complete electrical outage in Cedar Rapids, Iowa; outage lasted for weeks in some parts of the city</a:t>
            </a:r>
          </a:p>
        </p:txBody>
      </p:sp>
      <p:sp>
        <p:nvSpPr>
          <p:cNvPr id="4" name="Rectangle 14">
            <a:extLst>
              <a:ext uri="{FF2B5EF4-FFF2-40B4-BE49-F238E27FC236}">
                <a16:creationId xmlns:a16="http://schemas.microsoft.com/office/drawing/2014/main" id="{893A6759-6652-2F8D-1DE5-02B406DF67F7}"/>
              </a:ext>
            </a:extLst>
          </p:cNvPr>
          <p:cNvSpPr>
            <a:spLocks noChangeArrowheads="1"/>
          </p:cNvSpPr>
          <p:nvPr/>
        </p:nvSpPr>
        <p:spPr bwMode="auto">
          <a:xfrm>
            <a:off x="215590" y="5486400"/>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b="1" dirty="0">
                <a:solidFill>
                  <a:schemeClr val="bg1"/>
                </a:solidFill>
              </a:rPr>
              <a:t>21 May 2022: Southern Ontario / Western Quebec</a:t>
            </a:r>
          </a:p>
        </p:txBody>
      </p:sp>
      <p:sp>
        <p:nvSpPr>
          <p:cNvPr id="5" name="Rectangle 14">
            <a:extLst>
              <a:ext uri="{FF2B5EF4-FFF2-40B4-BE49-F238E27FC236}">
                <a16:creationId xmlns:a16="http://schemas.microsoft.com/office/drawing/2014/main" id="{2745116D-AAEA-D51C-21E1-C73A58B53ACD}"/>
              </a:ext>
            </a:extLst>
          </p:cNvPr>
          <p:cNvSpPr>
            <a:spLocks noChangeArrowheads="1"/>
          </p:cNvSpPr>
          <p:nvPr/>
        </p:nvSpPr>
        <p:spPr bwMode="auto">
          <a:xfrm>
            <a:off x="1066800" y="5843826"/>
            <a:ext cx="8305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0"/>
              </a:spcBef>
              <a:buAutoNum type="arabicParenR"/>
            </a:pPr>
            <a:r>
              <a:rPr lang="en-US" altLang="en-US" sz="1000" b="1" i="1" dirty="0">
                <a:solidFill>
                  <a:schemeClr val="bg1"/>
                </a:solidFill>
              </a:rPr>
              <a:t>$875 million damage; 12 fatalities</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AutoNum type="arabicParenR"/>
            </a:pPr>
            <a:r>
              <a:rPr lang="en-US" altLang="en-US" sz="1000" b="1" i="1" dirty="0">
                <a:solidFill>
                  <a:schemeClr val="bg1"/>
                </a:solidFill>
              </a:rPr>
              <a:t>Sixth-largest insurance loss event in Canada</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FontTx/>
              <a:buAutoNum type="arabicParenR"/>
            </a:pPr>
            <a:r>
              <a:rPr lang="en-US" altLang="en-US" sz="1000" b="1" i="1" dirty="0">
                <a:solidFill>
                  <a:schemeClr val="bg1"/>
                </a:solidFill>
              </a:rPr>
              <a:t>100-kt gusts; damage swath more than 600 miles long</a:t>
            </a:r>
          </a:p>
        </p:txBody>
      </p:sp>
      <p:sp>
        <p:nvSpPr>
          <p:cNvPr id="6" name="Rectangle 14">
            <a:extLst>
              <a:ext uri="{FF2B5EF4-FFF2-40B4-BE49-F238E27FC236}">
                <a16:creationId xmlns:a16="http://schemas.microsoft.com/office/drawing/2014/main" id="{8DEFE537-236A-EC19-ADC4-4DD8EF9CCF43}"/>
              </a:ext>
            </a:extLst>
          </p:cNvPr>
          <p:cNvSpPr>
            <a:spLocks noChangeArrowheads="1"/>
          </p:cNvSpPr>
          <p:nvPr/>
        </p:nvSpPr>
        <p:spPr bwMode="auto">
          <a:xfrm>
            <a:off x="228600" y="545068"/>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b="1" dirty="0">
                <a:solidFill>
                  <a:schemeClr val="bg1"/>
                </a:solidFill>
              </a:rPr>
              <a:t>6 June 2020: Colorado / Wyoming to North Dakota</a:t>
            </a:r>
          </a:p>
        </p:txBody>
      </p:sp>
      <p:sp>
        <p:nvSpPr>
          <p:cNvPr id="7" name="Rectangle 14">
            <a:extLst>
              <a:ext uri="{FF2B5EF4-FFF2-40B4-BE49-F238E27FC236}">
                <a16:creationId xmlns:a16="http://schemas.microsoft.com/office/drawing/2014/main" id="{DB22B4D1-2A31-A61F-1810-2FE5BBE45679}"/>
              </a:ext>
            </a:extLst>
          </p:cNvPr>
          <p:cNvSpPr>
            <a:spLocks noChangeArrowheads="1"/>
          </p:cNvSpPr>
          <p:nvPr/>
        </p:nvSpPr>
        <p:spPr bwMode="auto">
          <a:xfrm>
            <a:off x="1066800" y="914400"/>
            <a:ext cx="8305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0"/>
              </a:spcBef>
              <a:buAutoNum type="arabicParenR"/>
            </a:pPr>
            <a:r>
              <a:rPr lang="en-US" altLang="en-US" sz="1000" b="1" i="1" dirty="0">
                <a:solidFill>
                  <a:schemeClr val="bg1"/>
                </a:solidFill>
              </a:rPr>
              <a:t>Formed in eastern Utah, crossed the Continental Divide, then continued northeast to the Dakotas</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FontTx/>
              <a:buAutoNum type="arabicParenR"/>
            </a:pPr>
            <a:r>
              <a:rPr lang="en-US" altLang="en-US" sz="1000" b="1" i="1" dirty="0">
                <a:solidFill>
                  <a:schemeClr val="bg1"/>
                </a:solidFill>
              </a:rPr>
              <a:t>Wind gusts ~100 kts along 750-mile path length</a:t>
            </a:r>
          </a:p>
          <a:p>
            <a:pPr marL="342900" indent="-342900" eaLnBrk="1" hangingPunct="1">
              <a:spcBef>
                <a:spcPct val="0"/>
              </a:spcBef>
              <a:buFontTx/>
              <a:buAutoNum type="arabicParenR"/>
            </a:pPr>
            <a:endParaRPr lang="en-US" altLang="en-US" sz="1000" b="1" i="1" dirty="0">
              <a:solidFill>
                <a:schemeClr val="bg1"/>
              </a:solidFill>
            </a:endParaRPr>
          </a:p>
          <a:p>
            <a:pPr marL="342900" indent="-342900" eaLnBrk="1" hangingPunct="1">
              <a:spcBef>
                <a:spcPct val="0"/>
              </a:spcBef>
              <a:buFontTx/>
              <a:buAutoNum type="arabicParenR"/>
            </a:pPr>
            <a:r>
              <a:rPr lang="en-US" altLang="en-US" sz="1000" b="1" i="1" dirty="0">
                <a:solidFill>
                  <a:schemeClr val="bg1"/>
                </a:solidFill>
              </a:rPr>
              <a:t>Occurred in relatively dry environment  </a:t>
            </a:r>
          </a:p>
        </p:txBody>
      </p:sp>
      <p:sp>
        <p:nvSpPr>
          <p:cNvPr id="8" name="Rectangle 14">
            <a:extLst>
              <a:ext uri="{FF2B5EF4-FFF2-40B4-BE49-F238E27FC236}">
                <a16:creationId xmlns:a16="http://schemas.microsoft.com/office/drawing/2014/main" id="{6C2EBD44-41F6-F92C-3276-5D5FF85F51D7}"/>
              </a:ext>
            </a:extLst>
          </p:cNvPr>
          <p:cNvSpPr>
            <a:spLocks noChangeArrowheads="1"/>
          </p:cNvSpPr>
          <p:nvPr/>
        </p:nvSpPr>
        <p:spPr bwMode="auto">
          <a:xfrm>
            <a:off x="1066800" y="4472226"/>
            <a:ext cx="8305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0"/>
              </a:spcBef>
              <a:buAutoNum type="arabicParenR"/>
            </a:pPr>
            <a:r>
              <a:rPr lang="en-US" altLang="en-US" sz="1000" b="1" i="1" dirty="0">
                <a:solidFill>
                  <a:schemeClr val="bg1"/>
                </a:solidFill>
              </a:rPr>
              <a:t>Accompanied an intense extratropical cyclone that also produced a dust storm and numerous tornadoes</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AutoNum type="arabicParenR"/>
            </a:pPr>
            <a:r>
              <a:rPr lang="en-US" altLang="en-US" sz="1000" b="1" i="1" dirty="0">
                <a:solidFill>
                  <a:schemeClr val="bg1"/>
                </a:solidFill>
              </a:rPr>
              <a:t>Most prolific wind-producing thunderstorm system in December on record</a:t>
            </a:r>
          </a:p>
          <a:p>
            <a:pPr marL="342900" indent="-342900" eaLnBrk="1" hangingPunct="1">
              <a:spcBef>
                <a:spcPct val="0"/>
              </a:spcBef>
              <a:buAutoNum type="arabicParenR"/>
            </a:pPr>
            <a:endParaRPr lang="en-US" altLang="en-US" sz="1000" b="1" i="1" dirty="0">
              <a:solidFill>
                <a:schemeClr val="bg1"/>
              </a:solidFill>
            </a:endParaRPr>
          </a:p>
          <a:p>
            <a:pPr marL="342900" indent="-342900" eaLnBrk="1" hangingPunct="1">
              <a:spcBef>
                <a:spcPct val="0"/>
              </a:spcBef>
              <a:buFontTx/>
              <a:buAutoNum type="arabicParenR"/>
            </a:pPr>
            <a:r>
              <a:rPr lang="en-US" altLang="en-US" sz="1000" b="1" i="1" dirty="0">
                <a:solidFill>
                  <a:schemeClr val="bg1"/>
                </a:solidFill>
              </a:rPr>
              <a:t>100-kt gusts; damage swath more than 600 miles long; 2 fatalities</a:t>
            </a:r>
          </a:p>
        </p:txBody>
      </p:sp>
      <p:sp>
        <p:nvSpPr>
          <p:cNvPr id="9" name="Rectangle 14">
            <a:extLst>
              <a:ext uri="{FF2B5EF4-FFF2-40B4-BE49-F238E27FC236}">
                <a16:creationId xmlns:a16="http://schemas.microsoft.com/office/drawing/2014/main" id="{C02D544E-3E20-EE92-2F74-2293B1A8FC95}"/>
              </a:ext>
            </a:extLst>
          </p:cNvPr>
          <p:cNvSpPr>
            <a:spLocks noChangeArrowheads="1"/>
          </p:cNvSpPr>
          <p:nvPr/>
        </p:nvSpPr>
        <p:spPr bwMode="auto">
          <a:xfrm>
            <a:off x="228600" y="4050268"/>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b="1" dirty="0">
                <a:solidFill>
                  <a:schemeClr val="bg1"/>
                </a:solidFill>
              </a:rPr>
              <a:t>15 December 2021: Eastern Nebraska to southwest Wisconsin</a:t>
            </a:r>
          </a:p>
        </p:txBody>
      </p:sp>
    </p:spTree>
    <p:extLst>
      <p:ext uri="{BB962C8B-B14F-4D97-AF65-F5344CB8AC3E}">
        <p14:creationId xmlns:p14="http://schemas.microsoft.com/office/powerpoint/2010/main" val="87657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8B8C18E-BE18-F0F8-F96A-5FEA66D19DA3}"/>
              </a:ext>
            </a:extLst>
          </p:cNvPr>
          <p:cNvSpPr>
            <a:spLocks noChangeArrowheads="1"/>
          </p:cNvSpPr>
          <p:nvPr/>
        </p:nvSpPr>
        <p:spPr bwMode="auto">
          <a:xfrm>
            <a:off x="0" y="158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b="1" dirty="0">
                <a:solidFill>
                  <a:srgbClr val="FFFF00"/>
                </a:solidFill>
              </a:rPr>
              <a:t>Derecho climatology in the United States</a:t>
            </a:r>
          </a:p>
        </p:txBody>
      </p:sp>
      <p:sp>
        <p:nvSpPr>
          <p:cNvPr id="24581" name="Rectangle 16">
            <a:extLst>
              <a:ext uri="{FF2B5EF4-FFF2-40B4-BE49-F238E27FC236}">
                <a16:creationId xmlns:a16="http://schemas.microsoft.com/office/drawing/2014/main" id="{D625EA61-B43B-C04A-EC51-FF44550A3D3B}"/>
              </a:ext>
            </a:extLst>
          </p:cNvPr>
          <p:cNvSpPr>
            <a:spLocks noChangeArrowheads="1"/>
          </p:cNvSpPr>
          <p:nvPr/>
        </p:nvSpPr>
        <p:spPr bwMode="auto">
          <a:xfrm>
            <a:off x="6553200" y="6583363"/>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After Coniglio and </a:t>
            </a:r>
            <a:r>
              <a:rPr lang="en-US" altLang="en-US" sz="1200" i="1" dirty="0" err="1">
                <a:solidFill>
                  <a:srgbClr val="FFFFFF"/>
                </a:solidFill>
              </a:rPr>
              <a:t>Stensrud</a:t>
            </a:r>
            <a:r>
              <a:rPr lang="en-US" altLang="en-US" sz="1200" i="1" dirty="0">
                <a:solidFill>
                  <a:srgbClr val="FFFFFF"/>
                </a:solidFill>
              </a:rPr>
              <a:t> (2004)</a:t>
            </a:r>
          </a:p>
        </p:txBody>
      </p:sp>
      <p:sp>
        <p:nvSpPr>
          <p:cNvPr id="4" name="Rectangle 14">
            <a:extLst>
              <a:ext uri="{FF2B5EF4-FFF2-40B4-BE49-F238E27FC236}">
                <a16:creationId xmlns:a16="http://schemas.microsoft.com/office/drawing/2014/main" id="{2E9F0F39-5C0B-085C-F238-522D5E1C5482}"/>
              </a:ext>
            </a:extLst>
          </p:cNvPr>
          <p:cNvSpPr>
            <a:spLocks noChangeArrowheads="1"/>
          </p:cNvSpPr>
          <p:nvPr/>
        </p:nvSpPr>
        <p:spPr bwMode="auto">
          <a:xfrm>
            <a:off x="381000" y="662226"/>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b="1" dirty="0">
                <a:solidFill>
                  <a:schemeClr val="bg1"/>
                </a:solidFill>
              </a:rPr>
              <a:t>Primarily warm-season, May- August, although serial derechos may occur 	at any time of the year</a:t>
            </a:r>
          </a:p>
          <a:p>
            <a:pPr marL="285750" indent="-285750" eaLnBrk="1" hangingPunct="1">
              <a:spcBef>
                <a:spcPct val="0"/>
              </a:spcBef>
            </a:pPr>
            <a:endParaRPr lang="en-US" altLang="en-US" sz="1800" b="1" dirty="0">
              <a:solidFill>
                <a:schemeClr val="bg1"/>
              </a:solidFill>
            </a:endParaRPr>
          </a:p>
          <a:p>
            <a:pPr marL="285750" indent="-285750" eaLnBrk="1" hangingPunct="1">
              <a:spcBef>
                <a:spcPct val="0"/>
              </a:spcBef>
            </a:pPr>
            <a:r>
              <a:rPr lang="en-US" altLang="en-US" sz="1800" b="1" dirty="0">
                <a:solidFill>
                  <a:schemeClr val="bg1"/>
                </a:solidFill>
              </a:rPr>
              <a:t>Two corridors of maximum frequency:</a:t>
            </a:r>
          </a:p>
        </p:txBody>
      </p:sp>
      <p:pic>
        <p:nvPicPr>
          <p:cNvPr id="1026" name="Picture 2">
            <a:extLst>
              <a:ext uri="{FF2B5EF4-FFF2-40B4-BE49-F238E27FC236}">
                <a16:creationId xmlns:a16="http://schemas.microsoft.com/office/drawing/2014/main" id="{9082F191-E273-6B75-D0E9-5EA330E7C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 t="980" r="895" b="1298"/>
          <a:stretch/>
        </p:blipFill>
        <p:spPr bwMode="auto">
          <a:xfrm>
            <a:off x="2057400" y="2905541"/>
            <a:ext cx="5029200" cy="3342859"/>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F7D343DF-1ECA-7046-862D-80D87A86F94F}"/>
              </a:ext>
            </a:extLst>
          </p:cNvPr>
          <p:cNvSpPr>
            <a:spLocks noChangeArrowheads="1"/>
          </p:cNvSpPr>
          <p:nvPr/>
        </p:nvSpPr>
        <p:spPr bwMode="auto">
          <a:xfrm>
            <a:off x="2087762" y="1988403"/>
            <a:ext cx="52274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1600" b="1" i="1" dirty="0">
                <a:solidFill>
                  <a:schemeClr val="bg1"/>
                </a:solidFill>
              </a:rPr>
              <a:t>1) Upper Mississippi Valley to Ohio Valley </a:t>
            </a:r>
          </a:p>
          <a:p>
            <a:pPr eaLnBrk="1" hangingPunct="1">
              <a:spcBef>
                <a:spcPct val="0"/>
              </a:spcBef>
              <a:buNone/>
            </a:pPr>
            <a:endParaRPr lang="en-US" altLang="en-US" sz="1000" b="1" i="1" dirty="0">
              <a:solidFill>
                <a:schemeClr val="bg1"/>
              </a:solidFill>
            </a:endParaRPr>
          </a:p>
          <a:p>
            <a:pPr eaLnBrk="1" hangingPunct="1">
              <a:spcBef>
                <a:spcPct val="0"/>
              </a:spcBef>
              <a:buNone/>
            </a:pPr>
            <a:r>
              <a:rPr lang="en-US" altLang="en-US" sz="1600" b="1" i="1" dirty="0">
                <a:solidFill>
                  <a:schemeClr val="bg1"/>
                </a:solidFill>
              </a:rPr>
              <a:t>2) Southern Plains / Ozarks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DD8C0F-AE42-F138-4F56-EABF1A512695}"/>
              </a:ext>
            </a:extLst>
          </p:cNvPr>
          <p:cNvSpPr txBox="1"/>
          <p:nvPr/>
        </p:nvSpPr>
        <p:spPr>
          <a:xfrm>
            <a:off x="0" y="10180"/>
            <a:ext cx="9144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Two main classes of derechos: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200" b="1" dirty="0">
              <a:solidFill>
                <a:srgbClr val="FFFF00"/>
              </a:solidFill>
            </a:endParaRPr>
          </a:p>
          <a:p>
            <a:pPr algn="ctr">
              <a:defRPr/>
            </a:pPr>
            <a:r>
              <a:rPr lang="en-US" altLang="en-US" sz="2800" b="1" dirty="0">
                <a:solidFill>
                  <a:srgbClr val="FFFF00"/>
                </a:solidFill>
              </a:rPr>
              <a:t>Progressive and Serial</a:t>
            </a:r>
          </a:p>
          <a:p>
            <a:pPr algn="ctr">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…Based on the primary physical processes responsible for their development</a:t>
            </a:r>
          </a:p>
        </p:txBody>
      </p:sp>
      <p:sp>
        <p:nvSpPr>
          <p:cNvPr id="5" name="TextBox 4">
            <a:extLst>
              <a:ext uri="{FF2B5EF4-FFF2-40B4-BE49-F238E27FC236}">
                <a16:creationId xmlns:a16="http://schemas.microsoft.com/office/drawing/2014/main" id="{3200A3BC-87B2-8539-73CF-A0703BD7D4A9}"/>
              </a:ext>
            </a:extLst>
          </p:cNvPr>
          <p:cNvSpPr txBox="1"/>
          <p:nvPr/>
        </p:nvSpPr>
        <p:spPr>
          <a:xfrm>
            <a:off x="3009900" y="1671935"/>
            <a:ext cx="3009900" cy="461665"/>
          </a:xfrm>
          <a:prstGeom prst="rect">
            <a:avLst/>
          </a:prstGeom>
          <a:noFill/>
        </p:spPr>
        <p:txBody>
          <a:bodyPr wrap="square">
            <a:spAutoFit/>
          </a:bodyPr>
          <a:lstStyle/>
          <a:p>
            <a:pPr eaLnBrk="1" hangingPunct="1">
              <a:spcBef>
                <a:spcPct val="0"/>
              </a:spcBef>
              <a:buFontTx/>
              <a:buNone/>
            </a:pPr>
            <a:r>
              <a:rPr lang="en-US" altLang="en-US" b="1" dirty="0">
                <a:solidFill>
                  <a:srgbClr val="FFFF00"/>
                </a:solidFill>
              </a:rPr>
              <a:t>(A) Progressive</a:t>
            </a:r>
            <a:r>
              <a:rPr lang="en-US" altLang="en-US" sz="2400" b="1" dirty="0">
                <a:solidFill>
                  <a:srgbClr val="FFFF00"/>
                </a:solidFill>
              </a:rPr>
              <a:t> </a:t>
            </a:r>
          </a:p>
        </p:txBody>
      </p:sp>
      <p:sp>
        <p:nvSpPr>
          <p:cNvPr id="27" name="Rectangle 14">
            <a:extLst>
              <a:ext uri="{FF2B5EF4-FFF2-40B4-BE49-F238E27FC236}">
                <a16:creationId xmlns:a16="http://schemas.microsoft.com/office/drawing/2014/main" id="{824FCD83-BBB3-D4A9-3C38-97441110C919}"/>
              </a:ext>
            </a:extLst>
          </p:cNvPr>
          <p:cNvSpPr>
            <a:spLocks noChangeArrowheads="1"/>
          </p:cNvSpPr>
          <p:nvPr/>
        </p:nvSpPr>
        <p:spPr bwMode="auto">
          <a:xfrm>
            <a:off x="409284" y="2363212"/>
            <a:ext cx="3476916"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Associated with </a:t>
            </a:r>
            <a:r>
              <a:rPr lang="en-US" altLang="en-US" sz="1200" b="1" i="1" dirty="0">
                <a:solidFill>
                  <a:srgbClr val="FFFF00"/>
                </a:solidFill>
              </a:rPr>
              <a:t>expansive regions of very moist, unstable air</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Typically evolve from a single bow echo or storm cluster that grows into a forward-propagating MCS as </a:t>
            </a:r>
            <a:r>
              <a:rPr lang="en-US" altLang="en-US" sz="1200" b="1" i="1" dirty="0">
                <a:solidFill>
                  <a:srgbClr val="FFFF00"/>
                </a:solidFill>
              </a:rPr>
              <a:t>new cell development occurs rapidly and sequentially down-shear </a:t>
            </a:r>
            <a:endParaRPr lang="en-US" altLang="en-US" sz="1200" b="1" i="1" dirty="0">
              <a:solidFill>
                <a:schemeClr val="bg1"/>
              </a:solidFill>
            </a:endParaRP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Derecho-producing MCS is oriented </a:t>
            </a:r>
            <a:r>
              <a:rPr lang="en-US" altLang="en-US" sz="1200" b="1" i="1" dirty="0">
                <a:solidFill>
                  <a:srgbClr val="FFFF00"/>
                </a:solidFill>
              </a:rPr>
              <a:t>perpendicular</a:t>
            </a:r>
            <a:r>
              <a:rPr lang="en-US" altLang="en-US" sz="1200" b="1" i="1" dirty="0">
                <a:solidFill>
                  <a:schemeClr val="bg1"/>
                </a:solidFill>
              </a:rPr>
              <a:t> to the upper-level wind, and moves </a:t>
            </a:r>
            <a:r>
              <a:rPr lang="en-US" altLang="en-US" sz="1200" b="1" i="1" dirty="0">
                <a:solidFill>
                  <a:srgbClr val="FFFF00"/>
                </a:solidFill>
              </a:rPr>
              <a:t>faster</a:t>
            </a:r>
            <a:r>
              <a:rPr lang="en-US" altLang="en-US" sz="1200" b="1" i="1" dirty="0">
                <a:solidFill>
                  <a:schemeClr val="bg1"/>
                </a:solidFill>
              </a:rPr>
              <a:t> than the mean flow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Primarily </a:t>
            </a:r>
            <a:r>
              <a:rPr lang="en-US" altLang="en-US" sz="1200" b="1" i="1" dirty="0">
                <a:solidFill>
                  <a:srgbClr val="FFFF00"/>
                </a:solidFill>
              </a:rPr>
              <a:t>warm-season</a:t>
            </a:r>
            <a:r>
              <a:rPr lang="en-US" altLang="en-US" sz="1200" b="1" i="1" dirty="0">
                <a:solidFill>
                  <a:schemeClr val="bg1"/>
                </a:solidFill>
              </a:rPr>
              <a:t> (late spring  through summer)</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At some locations, </a:t>
            </a:r>
            <a:r>
              <a:rPr lang="en-US" altLang="en-US" sz="1200" b="1" i="1" dirty="0">
                <a:solidFill>
                  <a:srgbClr val="FFFF00"/>
                </a:solidFill>
              </a:rPr>
              <a:t>high winds can persist </a:t>
            </a:r>
            <a:r>
              <a:rPr lang="en-US" altLang="en-US" sz="1200" b="1" i="1" dirty="0">
                <a:solidFill>
                  <a:schemeClr val="bg1"/>
                </a:solidFill>
              </a:rPr>
              <a:t>for up to an hour after system gust front has passed</a:t>
            </a:r>
          </a:p>
        </p:txBody>
      </p:sp>
      <p:grpSp>
        <p:nvGrpSpPr>
          <p:cNvPr id="31" name="Group 30">
            <a:extLst>
              <a:ext uri="{FF2B5EF4-FFF2-40B4-BE49-F238E27FC236}">
                <a16:creationId xmlns:a16="http://schemas.microsoft.com/office/drawing/2014/main" id="{2EDFDC4E-6302-B56A-17E3-224607731156}"/>
              </a:ext>
            </a:extLst>
          </p:cNvPr>
          <p:cNvGrpSpPr/>
          <p:nvPr/>
        </p:nvGrpSpPr>
        <p:grpSpPr>
          <a:xfrm>
            <a:off x="4114800" y="2514600"/>
            <a:ext cx="4572000" cy="2743200"/>
            <a:chOff x="4114800" y="2514600"/>
            <a:chExt cx="4572000" cy="2743200"/>
          </a:xfrm>
        </p:grpSpPr>
        <p:grpSp>
          <p:nvGrpSpPr>
            <p:cNvPr id="26" name="Group 25">
              <a:extLst>
                <a:ext uri="{FF2B5EF4-FFF2-40B4-BE49-F238E27FC236}">
                  <a16:creationId xmlns:a16="http://schemas.microsoft.com/office/drawing/2014/main" id="{0ADFA343-E64E-E937-68E1-F688D2796E0B}"/>
                </a:ext>
              </a:extLst>
            </p:cNvPr>
            <p:cNvGrpSpPr/>
            <p:nvPr/>
          </p:nvGrpSpPr>
          <p:grpSpPr>
            <a:xfrm>
              <a:off x="4114800" y="2514600"/>
              <a:ext cx="4572000" cy="2743200"/>
              <a:chOff x="3733800" y="718325"/>
              <a:chExt cx="4572000" cy="2743200"/>
            </a:xfrm>
          </p:grpSpPr>
          <p:pic>
            <p:nvPicPr>
              <p:cNvPr id="2050" name="Picture 2">
                <a:extLst>
                  <a:ext uri="{FF2B5EF4-FFF2-40B4-BE49-F238E27FC236}">
                    <a16:creationId xmlns:a16="http://schemas.microsoft.com/office/drawing/2014/main" id="{6447C2B3-0745-DBC8-2A15-EE2F7987FE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733800" y="718325"/>
                <a:ext cx="4572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3AC1489-10F6-90F2-40D8-192991E29F38}"/>
                  </a:ext>
                </a:extLst>
              </p:cNvPr>
              <p:cNvPicPr>
                <a:picLocks noChangeAspect="1"/>
              </p:cNvPicPr>
              <p:nvPr/>
            </p:nvPicPr>
            <p:blipFill>
              <a:blip r:embed="rId4"/>
              <a:stretch>
                <a:fillRect/>
              </a:stretch>
            </p:blipFill>
            <p:spPr>
              <a:xfrm>
                <a:off x="5792052" y="2273529"/>
                <a:ext cx="515744" cy="315481"/>
              </a:xfrm>
              <a:prstGeom prst="rect">
                <a:avLst/>
              </a:prstGeom>
            </p:spPr>
          </p:pic>
          <p:pic>
            <p:nvPicPr>
              <p:cNvPr id="12" name="Picture 11">
                <a:extLst>
                  <a:ext uri="{FF2B5EF4-FFF2-40B4-BE49-F238E27FC236}">
                    <a16:creationId xmlns:a16="http://schemas.microsoft.com/office/drawing/2014/main" id="{F4BA4319-9A8C-0328-DF48-D3ADA623FDB7}"/>
                  </a:ext>
                </a:extLst>
              </p:cNvPr>
              <p:cNvPicPr>
                <a:picLocks noChangeAspect="1"/>
              </p:cNvPicPr>
              <p:nvPr/>
            </p:nvPicPr>
            <p:blipFill>
              <a:blip r:embed="rId4"/>
              <a:stretch>
                <a:fillRect/>
              </a:stretch>
            </p:blipFill>
            <p:spPr>
              <a:xfrm>
                <a:off x="4815546" y="2133845"/>
                <a:ext cx="1039154" cy="430661"/>
              </a:xfrm>
              <a:prstGeom prst="rect">
                <a:avLst/>
              </a:prstGeom>
            </p:spPr>
          </p:pic>
          <p:pic>
            <p:nvPicPr>
              <p:cNvPr id="15" name="Picture 14">
                <a:extLst>
                  <a:ext uri="{FF2B5EF4-FFF2-40B4-BE49-F238E27FC236}">
                    <a16:creationId xmlns:a16="http://schemas.microsoft.com/office/drawing/2014/main" id="{F6ABFCA1-752E-C7FC-4339-44B3118C8E47}"/>
                  </a:ext>
                </a:extLst>
              </p:cNvPr>
              <p:cNvPicPr>
                <a:picLocks noChangeAspect="1"/>
              </p:cNvPicPr>
              <p:nvPr/>
            </p:nvPicPr>
            <p:blipFill>
              <a:blip r:embed="rId5"/>
              <a:stretch>
                <a:fillRect/>
              </a:stretch>
            </p:blipFill>
            <p:spPr>
              <a:xfrm>
                <a:off x="5199644" y="2168171"/>
                <a:ext cx="950448" cy="422629"/>
              </a:xfrm>
              <a:prstGeom prst="rect">
                <a:avLst/>
              </a:prstGeom>
            </p:spPr>
          </p:pic>
          <p:pic>
            <p:nvPicPr>
              <p:cNvPr id="10" name="Picture 9">
                <a:extLst>
                  <a:ext uri="{FF2B5EF4-FFF2-40B4-BE49-F238E27FC236}">
                    <a16:creationId xmlns:a16="http://schemas.microsoft.com/office/drawing/2014/main" id="{5758993E-6B96-0A9D-C123-C1130AB65543}"/>
                  </a:ext>
                </a:extLst>
              </p:cNvPr>
              <p:cNvPicPr>
                <a:picLocks noChangeAspect="1"/>
              </p:cNvPicPr>
              <p:nvPr/>
            </p:nvPicPr>
            <p:blipFill rotWithShape="1">
              <a:blip r:embed="rId6"/>
              <a:srcRect r="58333"/>
              <a:stretch/>
            </p:blipFill>
            <p:spPr>
              <a:xfrm>
                <a:off x="4318310" y="2129137"/>
                <a:ext cx="939490" cy="461664"/>
              </a:xfrm>
              <a:prstGeom prst="rect">
                <a:avLst/>
              </a:prstGeom>
            </p:spPr>
          </p:pic>
          <p:pic>
            <p:nvPicPr>
              <p:cNvPr id="25" name="Picture 24">
                <a:extLst>
                  <a:ext uri="{FF2B5EF4-FFF2-40B4-BE49-F238E27FC236}">
                    <a16:creationId xmlns:a16="http://schemas.microsoft.com/office/drawing/2014/main" id="{A6F8C5E3-4A48-27A4-CA69-8588C2EFFF66}"/>
                  </a:ext>
                </a:extLst>
              </p:cNvPr>
              <p:cNvPicPr>
                <a:picLocks noChangeAspect="1"/>
              </p:cNvPicPr>
              <p:nvPr/>
            </p:nvPicPr>
            <p:blipFill>
              <a:blip r:embed="rId7"/>
              <a:stretch>
                <a:fillRect/>
              </a:stretch>
            </p:blipFill>
            <p:spPr>
              <a:xfrm>
                <a:off x="4318311" y="2124432"/>
                <a:ext cx="729958" cy="239573"/>
              </a:xfrm>
              <a:prstGeom prst="rect">
                <a:avLst/>
              </a:prstGeom>
            </p:spPr>
          </p:pic>
        </p:grpSp>
        <p:sp>
          <p:nvSpPr>
            <p:cNvPr id="29" name="TextBox 28">
              <a:extLst>
                <a:ext uri="{FF2B5EF4-FFF2-40B4-BE49-F238E27FC236}">
                  <a16:creationId xmlns:a16="http://schemas.microsoft.com/office/drawing/2014/main" id="{672927AC-43F2-C318-DF2A-19F7A5D7E123}"/>
                </a:ext>
              </a:extLst>
            </p:cNvPr>
            <p:cNvSpPr txBox="1"/>
            <p:nvPr/>
          </p:nvSpPr>
          <p:spPr>
            <a:xfrm>
              <a:off x="7086600" y="4724400"/>
              <a:ext cx="915252" cy="276999"/>
            </a:xfrm>
            <a:prstGeom prst="rect">
              <a:avLst/>
            </a:prstGeom>
            <a:solidFill>
              <a:schemeClr val="bg1"/>
            </a:solidFill>
          </p:spPr>
          <p:txBody>
            <a:bodyPr wrap="square" rtlCol="0">
              <a:spAutoFit/>
            </a:bodyPr>
            <a:lstStyle/>
            <a:p>
              <a:pPr algn="r"/>
              <a:r>
                <a:rPr lang="en-US" sz="1200" b="1" dirty="0"/>
                <a:t>MCS</a:t>
              </a:r>
            </a:p>
          </p:txBody>
        </p:sp>
        <p:sp>
          <p:nvSpPr>
            <p:cNvPr id="30" name="TextBox 29">
              <a:extLst>
                <a:ext uri="{FF2B5EF4-FFF2-40B4-BE49-F238E27FC236}">
                  <a16:creationId xmlns:a16="http://schemas.microsoft.com/office/drawing/2014/main" id="{9255BEE5-735B-18B5-2B76-70453E32FD49}"/>
                </a:ext>
              </a:extLst>
            </p:cNvPr>
            <p:cNvSpPr txBox="1"/>
            <p:nvPr/>
          </p:nvSpPr>
          <p:spPr>
            <a:xfrm>
              <a:off x="4544568" y="4572000"/>
              <a:ext cx="1292816" cy="461665"/>
            </a:xfrm>
            <a:prstGeom prst="rect">
              <a:avLst/>
            </a:prstGeom>
            <a:solidFill>
              <a:schemeClr val="bg1"/>
            </a:solidFill>
          </p:spPr>
          <p:txBody>
            <a:bodyPr wrap="square" rtlCol="0">
              <a:spAutoFit/>
            </a:bodyPr>
            <a:lstStyle/>
            <a:p>
              <a:pPr algn="r"/>
              <a:endParaRPr lang="en-US" sz="1200" b="1" dirty="0"/>
            </a:p>
            <a:p>
              <a:pPr algn="r"/>
              <a:r>
                <a:rPr lang="en-US" sz="1200" b="1" dirty="0"/>
                <a:t>Derecho event</a:t>
              </a:r>
            </a:p>
          </p:txBody>
        </p:sp>
      </p:grpSp>
      <p:sp>
        <p:nvSpPr>
          <p:cNvPr id="32" name="Rectangle 16">
            <a:extLst>
              <a:ext uri="{FF2B5EF4-FFF2-40B4-BE49-F238E27FC236}">
                <a16:creationId xmlns:a16="http://schemas.microsoft.com/office/drawing/2014/main" id="{B483F50B-73F8-F4D2-D304-A786FA7ED57E}"/>
              </a:ext>
            </a:extLst>
          </p:cNvPr>
          <p:cNvSpPr>
            <a:spLocks noChangeArrowheads="1"/>
          </p:cNvSpPr>
          <p:nvPr/>
        </p:nvSpPr>
        <p:spPr bwMode="auto">
          <a:xfrm>
            <a:off x="6248400" y="6583363"/>
            <a:ext cx="2895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Adapted from illustration by Dennis Cain</a:t>
            </a:r>
          </a:p>
        </p:txBody>
      </p:sp>
    </p:spTree>
    <p:extLst>
      <p:ext uri="{BB962C8B-B14F-4D97-AF65-F5344CB8AC3E}">
        <p14:creationId xmlns:p14="http://schemas.microsoft.com/office/powerpoint/2010/main" val="233544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D49C52-8D1F-CB80-D5F5-1714DC932D2B}"/>
              </a:ext>
            </a:extLst>
          </p:cNvPr>
          <p:cNvSpPr txBox="1"/>
          <p:nvPr/>
        </p:nvSpPr>
        <p:spPr>
          <a:xfrm>
            <a:off x="3505200" y="1671935"/>
            <a:ext cx="1752600" cy="461665"/>
          </a:xfrm>
          <a:prstGeom prst="rect">
            <a:avLst/>
          </a:prstGeom>
          <a:noFill/>
        </p:spPr>
        <p:txBody>
          <a:bodyPr wrap="square">
            <a:spAutoFit/>
          </a:bodyPr>
          <a:lstStyle/>
          <a:p>
            <a:pPr eaLnBrk="1" hangingPunct="1">
              <a:spcBef>
                <a:spcPct val="0"/>
              </a:spcBef>
              <a:buFontTx/>
              <a:buNone/>
            </a:pPr>
            <a:r>
              <a:rPr lang="en-US" altLang="en-US" b="1" dirty="0">
                <a:solidFill>
                  <a:srgbClr val="FFFF00"/>
                </a:solidFill>
              </a:rPr>
              <a:t>(B) Serial</a:t>
            </a:r>
            <a:endParaRPr lang="en-US" altLang="en-US" sz="2400" b="1" dirty="0">
              <a:solidFill>
                <a:srgbClr val="FFFF00"/>
              </a:solidFill>
            </a:endParaRPr>
          </a:p>
        </p:txBody>
      </p:sp>
      <p:sp>
        <p:nvSpPr>
          <p:cNvPr id="21" name="Rectangle 14">
            <a:extLst>
              <a:ext uri="{FF2B5EF4-FFF2-40B4-BE49-F238E27FC236}">
                <a16:creationId xmlns:a16="http://schemas.microsoft.com/office/drawing/2014/main" id="{C1758402-299A-BB77-676D-EA53E2C97B69}"/>
              </a:ext>
            </a:extLst>
          </p:cNvPr>
          <p:cNvSpPr>
            <a:spLocks noChangeArrowheads="1"/>
          </p:cNvSpPr>
          <p:nvPr/>
        </p:nvSpPr>
        <p:spPr bwMode="auto">
          <a:xfrm>
            <a:off x="533400" y="2395478"/>
            <a:ext cx="3200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Associated with </a:t>
            </a:r>
            <a:r>
              <a:rPr lang="en-US" altLang="en-US" sz="1200" b="1" i="1" dirty="0">
                <a:solidFill>
                  <a:srgbClr val="FFFF00"/>
                </a:solidFill>
              </a:rPr>
              <a:t>strong, fast-moving upper-level troughs and surface lows</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Consist of a series of bow echoes embedded within an extensive squall line along or ahead of cold front, with the bows moving roughly </a:t>
            </a:r>
            <a:r>
              <a:rPr lang="en-US" altLang="en-US" sz="1200" b="1" i="1" dirty="0">
                <a:solidFill>
                  <a:srgbClr val="FFFF00"/>
                </a:solidFill>
              </a:rPr>
              <a:t>parallel</a:t>
            </a:r>
            <a:r>
              <a:rPr lang="en-US" altLang="en-US" sz="1200" b="1" i="1" dirty="0">
                <a:solidFill>
                  <a:schemeClr val="bg1"/>
                </a:solidFill>
              </a:rPr>
              <a:t> to the cloud-layer flow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Derecho-producing MCS moves with or </a:t>
            </a:r>
            <a:r>
              <a:rPr lang="en-US" altLang="en-US" sz="1200" b="1" i="1" dirty="0">
                <a:solidFill>
                  <a:srgbClr val="FFFF00"/>
                </a:solidFill>
              </a:rPr>
              <a:t>more slowly</a:t>
            </a:r>
            <a:r>
              <a:rPr lang="en-US" altLang="en-US" sz="1200" b="1" i="1" dirty="0">
                <a:solidFill>
                  <a:schemeClr val="bg1"/>
                </a:solidFill>
              </a:rPr>
              <a:t> than mean cloud-layer flow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Primarily </a:t>
            </a:r>
            <a:r>
              <a:rPr lang="en-US" altLang="en-US" sz="1200" b="1" i="1" dirty="0">
                <a:solidFill>
                  <a:srgbClr val="FFFF00"/>
                </a:solidFill>
              </a:rPr>
              <a:t>cool-season</a:t>
            </a:r>
            <a:r>
              <a:rPr lang="en-US" altLang="en-US" sz="1200" b="1" i="1" dirty="0">
                <a:solidFill>
                  <a:schemeClr val="bg1"/>
                </a:solidFill>
              </a:rPr>
              <a:t> (fall, winter, and spring)</a:t>
            </a:r>
          </a:p>
        </p:txBody>
      </p:sp>
      <p:sp>
        <p:nvSpPr>
          <p:cNvPr id="4" name="TextBox 3">
            <a:extLst>
              <a:ext uri="{FF2B5EF4-FFF2-40B4-BE49-F238E27FC236}">
                <a16:creationId xmlns:a16="http://schemas.microsoft.com/office/drawing/2014/main" id="{64BCAA73-7FCD-E7CC-3196-6F1EACB44B55}"/>
              </a:ext>
            </a:extLst>
          </p:cNvPr>
          <p:cNvSpPr txBox="1"/>
          <p:nvPr/>
        </p:nvSpPr>
        <p:spPr>
          <a:xfrm>
            <a:off x="0" y="10180"/>
            <a:ext cx="9144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Two main classes of derechos: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200" b="1" dirty="0">
              <a:solidFill>
                <a:srgbClr val="FFFF00"/>
              </a:solidFill>
            </a:endParaRPr>
          </a:p>
          <a:p>
            <a:pPr algn="ctr">
              <a:defRPr/>
            </a:pPr>
            <a:r>
              <a:rPr lang="en-US" altLang="en-US" sz="2800" b="1" dirty="0">
                <a:solidFill>
                  <a:srgbClr val="FFFF00"/>
                </a:solidFill>
              </a:rPr>
              <a:t>Progressive and Serial</a:t>
            </a:r>
          </a:p>
          <a:p>
            <a:pPr algn="ctr">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…Based on the primary physical processes responsible for their development</a:t>
            </a:r>
          </a:p>
        </p:txBody>
      </p:sp>
      <p:grpSp>
        <p:nvGrpSpPr>
          <p:cNvPr id="20" name="Group 19">
            <a:extLst>
              <a:ext uri="{FF2B5EF4-FFF2-40B4-BE49-F238E27FC236}">
                <a16:creationId xmlns:a16="http://schemas.microsoft.com/office/drawing/2014/main" id="{D2790B68-ADE1-51EE-87D2-6C6036E43F33}"/>
              </a:ext>
            </a:extLst>
          </p:cNvPr>
          <p:cNvGrpSpPr/>
          <p:nvPr/>
        </p:nvGrpSpPr>
        <p:grpSpPr>
          <a:xfrm>
            <a:off x="4114800" y="2514600"/>
            <a:ext cx="4572000" cy="2743200"/>
            <a:chOff x="4114800" y="2514600"/>
            <a:chExt cx="4572000" cy="2743200"/>
          </a:xfrm>
        </p:grpSpPr>
        <p:grpSp>
          <p:nvGrpSpPr>
            <p:cNvPr id="18" name="Group 17">
              <a:extLst>
                <a:ext uri="{FF2B5EF4-FFF2-40B4-BE49-F238E27FC236}">
                  <a16:creationId xmlns:a16="http://schemas.microsoft.com/office/drawing/2014/main" id="{343E723F-F0F7-3D3B-7B4E-AEA4A124EE83}"/>
                </a:ext>
              </a:extLst>
            </p:cNvPr>
            <p:cNvGrpSpPr/>
            <p:nvPr/>
          </p:nvGrpSpPr>
          <p:grpSpPr>
            <a:xfrm>
              <a:off x="4114800" y="2514600"/>
              <a:ext cx="4572000" cy="2743200"/>
              <a:chOff x="2659566" y="3962400"/>
              <a:chExt cx="4572000" cy="2743200"/>
            </a:xfrm>
          </p:grpSpPr>
          <p:pic>
            <p:nvPicPr>
              <p:cNvPr id="2058" name="Picture 10">
                <a:extLst>
                  <a:ext uri="{FF2B5EF4-FFF2-40B4-BE49-F238E27FC236}">
                    <a16:creationId xmlns:a16="http://schemas.microsoft.com/office/drawing/2014/main" id="{BCFBA5D3-BFC2-8A55-BF39-37D90FD04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659566" y="3962400"/>
                <a:ext cx="4572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9D6B59-E102-7514-5372-FC3029CD6450}"/>
                  </a:ext>
                </a:extLst>
              </p:cNvPr>
              <p:cNvPicPr>
                <a:picLocks noChangeAspect="1"/>
              </p:cNvPicPr>
              <p:nvPr/>
            </p:nvPicPr>
            <p:blipFill>
              <a:blip r:embed="rId4"/>
              <a:stretch>
                <a:fillRect/>
              </a:stretch>
            </p:blipFill>
            <p:spPr>
              <a:xfrm>
                <a:off x="5334000" y="5410200"/>
                <a:ext cx="1278744" cy="469900"/>
              </a:xfrm>
              <a:prstGeom prst="rect">
                <a:avLst/>
              </a:prstGeom>
            </p:spPr>
          </p:pic>
        </p:grpSp>
        <p:sp>
          <p:nvSpPr>
            <p:cNvPr id="17" name="TextBox 16">
              <a:extLst>
                <a:ext uri="{FF2B5EF4-FFF2-40B4-BE49-F238E27FC236}">
                  <a16:creationId xmlns:a16="http://schemas.microsoft.com/office/drawing/2014/main" id="{6C321620-AE39-0C92-1287-43B7F957EE8F}"/>
                </a:ext>
              </a:extLst>
            </p:cNvPr>
            <p:cNvSpPr txBox="1"/>
            <p:nvPr/>
          </p:nvSpPr>
          <p:spPr>
            <a:xfrm>
              <a:off x="4288536" y="4572000"/>
              <a:ext cx="1292816" cy="461665"/>
            </a:xfrm>
            <a:prstGeom prst="rect">
              <a:avLst/>
            </a:prstGeom>
            <a:solidFill>
              <a:schemeClr val="bg1"/>
            </a:solidFill>
          </p:spPr>
          <p:txBody>
            <a:bodyPr wrap="square" rtlCol="0">
              <a:spAutoFit/>
            </a:bodyPr>
            <a:lstStyle/>
            <a:p>
              <a:pPr algn="r"/>
              <a:endParaRPr lang="en-US" sz="1200" b="1" dirty="0"/>
            </a:p>
            <a:p>
              <a:pPr algn="r"/>
              <a:r>
                <a:rPr lang="en-US" sz="1200" b="1" dirty="0"/>
                <a:t>Derecho event</a:t>
              </a:r>
            </a:p>
          </p:txBody>
        </p:sp>
        <p:sp>
          <p:nvSpPr>
            <p:cNvPr id="19" name="TextBox 18">
              <a:extLst>
                <a:ext uri="{FF2B5EF4-FFF2-40B4-BE49-F238E27FC236}">
                  <a16:creationId xmlns:a16="http://schemas.microsoft.com/office/drawing/2014/main" id="{D87F20D8-22A1-BF7C-12CE-3A81379E688B}"/>
                </a:ext>
              </a:extLst>
            </p:cNvPr>
            <p:cNvSpPr txBox="1"/>
            <p:nvPr/>
          </p:nvSpPr>
          <p:spPr>
            <a:xfrm>
              <a:off x="6857148" y="4706550"/>
              <a:ext cx="915252" cy="276999"/>
            </a:xfrm>
            <a:prstGeom prst="rect">
              <a:avLst/>
            </a:prstGeom>
            <a:solidFill>
              <a:schemeClr val="bg1"/>
            </a:solidFill>
          </p:spPr>
          <p:txBody>
            <a:bodyPr wrap="square" rtlCol="0">
              <a:spAutoFit/>
            </a:bodyPr>
            <a:lstStyle/>
            <a:p>
              <a:pPr algn="r"/>
              <a:r>
                <a:rPr lang="en-US" sz="1200" b="1" dirty="0"/>
                <a:t>MCS</a:t>
              </a:r>
            </a:p>
          </p:txBody>
        </p:sp>
      </p:grpSp>
      <p:sp>
        <p:nvSpPr>
          <p:cNvPr id="22" name="Rectangle 16">
            <a:extLst>
              <a:ext uri="{FF2B5EF4-FFF2-40B4-BE49-F238E27FC236}">
                <a16:creationId xmlns:a16="http://schemas.microsoft.com/office/drawing/2014/main" id="{3B2D1E75-9456-E170-6D8E-B2C7C5B75C51}"/>
              </a:ext>
            </a:extLst>
          </p:cNvPr>
          <p:cNvSpPr>
            <a:spLocks noChangeArrowheads="1"/>
          </p:cNvSpPr>
          <p:nvPr/>
        </p:nvSpPr>
        <p:spPr bwMode="auto">
          <a:xfrm>
            <a:off x="6248400" y="6583363"/>
            <a:ext cx="2895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Adapted from illustration by Dennis Cain</a:t>
            </a:r>
          </a:p>
        </p:txBody>
      </p:sp>
    </p:spTree>
    <p:extLst>
      <p:ext uri="{BB962C8B-B14F-4D97-AF65-F5344CB8AC3E}">
        <p14:creationId xmlns:p14="http://schemas.microsoft.com/office/powerpoint/2010/main" val="81729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DD8C0F-AE42-F138-4F56-EABF1A512695}"/>
              </a:ext>
            </a:extLst>
          </p:cNvPr>
          <p:cNvSpPr txBox="1"/>
          <p:nvPr/>
        </p:nvSpPr>
        <p:spPr>
          <a:xfrm>
            <a:off x="0" y="10180"/>
            <a:ext cx="9144000" cy="8002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b="1" dirty="0">
                <a:solidFill>
                  <a:srgbClr val="FFFF00"/>
                </a:solidFill>
              </a:rPr>
              <a:t>Example progressive derecho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29-30 June 2012, northern Illinois to the mid-Atlantic states</a:t>
            </a:r>
          </a:p>
        </p:txBody>
      </p:sp>
      <p:sp>
        <p:nvSpPr>
          <p:cNvPr id="5" name="TextBox 4">
            <a:extLst>
              <a:ext uri="{FF2B5EF4-FFF2-40B4-BE49-F238E27FC236}">
                <a16:creationId xmlns:a16="http://schemas.microsoft.com/office/drawing/2014/main" id="{3200A3BC-87B2-8539-73CF-A0703BD7D4A9}"/>
              </a:ext>
            </a:extLst>
          </p:cNvPr>
          <p:cNvSpPr txBox="1"/>
          <p:nvPr/>
        </p:nvSpPr>
        <p:spPr>
          <a:xfrm>
            <a:off x="547730" y="3236460"/>
            <a:ext cx="3719470" cy="507831"/>
          </a:xfrm>
          <a:prstGeom prst="rect">
            <a:avLst/>
          </a:prstGeom>
          <a:noFill/>
        </p:spPr>
        <p:txBody>
          <a:bodyPr wrap="square">
            <a:spAutoFit/>
          </a:bodyPr>
          <a:lstStyle/>
          <a:p>
            <a:pPr algn="ctr" eaLnBrk="1" hangingPunct="1">
              <a:spcBef>
                <a:spcPct val="0"/>
              </a:spcBef>
              <a:buFontTx/>
              <a:buNone/>
            </a:pPr>
            <a:r>
              <a:rPr lang="en-US" altLang="en-US" sz="900" b="1" i="1" dirty="0">
                <a:solidFill>
                  <a:srgbClr val="FFFF00"/>
                </a:solidFill>
              </a:rPr>
              <a:t>Storm reports (wind damage, blue squares; measured or estimated wind gusts greater than 65 kts, yellow squares; hail, green triangles) </a:t>
            </a:r>
          </a:p>
        </p:txBody>
      </p:sp>
      <p:sp>
        <p:nvSpPr>
          <p:cNvPr id="27" name="Rectangle 14">
            <a:extLst>
              <a:ext uri="{FF2B5EF4-FFF2-40B4-BE49-F238E27FC236}">
                <a16:creationId xmlns:a16="http://schemas.microsoft.com/office/drawing/2014/main" id="{824FCD83-BBB3-D4A9-3C38-97441110C919}"/>
              </a:ext>
            </a:extLst>
          </p:cNvPr>
          <p:cNvSpPr>
            <a:spLocks noChangeArrowheads="1"/>
          </p:cNvSpPr>
          <p:nvPr/>
        </p:nvSpPr>
        <p:spPr bwMode="auto">
          <a:xfrm>
            <a:off x="381000" y="3886200"/>
            <a:ext cx="3810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28600" indent="-228600" eaLnBrk="1" hangingPunct="1">
              <a:spcBef>
                <a:spcPct val="0"/>
              </a:spcBef>
              <a:buFont typeface="+mj-lt"/>
              <a:buAutoNum type="arabicParenR"/>
            </a:pPr>
            <a:r>
              <a:rPr lang="en-US" altLang="en-US" sz="1200" b="1" i="1" dirty="0">
                <a:solidFill>
                  <a:schemeClr val="bg1"/>
                </a:solidFill>
              </a:rPr>
              <a:t>Derecho-producing MCS formed in west-northwesterly mid-level flow on the northern fringe of a strong sub-tropical ridge</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A bow echo over northern Illinois evolved into an intense squall line as new cell development along the bow’s outflow boundary occurred rapidly, preferentially, and persistently in the downstream (down-shear) direction, parallel to the upper-level flow</a:t>
            </a:r>
          </a:p>
          <a:p>
            <a:pPr marL="228600" indent="-228600" eaLnBrk="1" hangingPunct="1">
              <a:spcBef>
                <a:spcPct val="0"/>
              </a:spcBef>
              <a:buFont typeface="+mj-lt"/>
              <a:buAutoNum type="arabicParenR"/>
            </a:pPr>
            <a:endParaRPr lang="en-US" altLang="en-US" sz="1200" b="1" i="1" dirty="0">
              <a:solidFill>
                <a:schemeClr val="bg1"/>
              </a:solidFill>
            </a:endParaRPr>
          </a:p>
          <a:p>
            <a:pPr marL="228600" indent="-228600" eaLnBrk="1" hangingPunct="1">
              <a:spcBef>
                <a:spcPct val="0"/>
              </a:spcBef>
              <a:buFont typeface="+mj-lt"/>
              <a:buAutoNum type="arabicParenR"/>
            </a:pPr>
            <a:r>
              <a:rPr lang="en-US" altLang="en-US" sz="1200" b="1" i="1" dirty="0">
                <a:solidFill>
                  <a:schemeClr val="bg1"/>
                </a:solidFill>
              </a:rPr>
              <a:t>The MCS moved with an average speed of 51 kts --- much faster than the 19-kt mean tropospheric flow</a:t>
            </a:r>
          </a:p>
        </p:txBody>
      </p:sp>
      <p:pic>
        <p:nvPicPr>
          <p:cNvPr id="4" name="Picture 3">
            <a:extLst>
              <a:ext uri="{FF2B5EF4-FFF2-40B4-BE49-F238E27FC236}">
                <a16:creationId xmlns:a16="http://schemas.microsoft.com/office/drawing/2014/main" id="{42428AF2-746D-1083-05C5-A97245A62F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8" b="3480"/>
          <a:stretch/>
        </p:blipFill>
        <p:spPr bwMode="auto">
          <a:xfrm>
            <a:off x="4431556" y="3755236"/>
            <a:ext cx="4179044" cy="2721764"/>
          </a:xfrm>
          <a:prstGeom prst="rect">
            <a:avLst/>
          </a:prstGeom>
          <a:noFill/>
          <a:ln w="19050">
            <a:solidFill>
              <a:schemeClr val="bg1"/>
            </a:solidFill>
            <a:miter lim="800000"/>
          </a:ln>
        </p:spPr>
      </p:pic>
      <p:pic>
        <p:nvPicPr>
          <p:cNvPr id="19" name="Picture 18">
            <a:extLst>
              <a:ext uri="{FF2B5EF4-FFF2-40B4-BE49-F238E27FC236}">
                <a16:creationId xmlns:a16="http://schemas.microsoft.com/office/drawing/2014/main" id="{898E801F-0F18-BB02-7DE3-EF087F618A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59534"/>
            <a:ext cx="3120483" cy="2145332"/>
          </a:xfrm>
          <a:prstGeom prst="rect">
            <a:avLst/>
          </a:prstGeom>
          <a:noFill/>
          <a:ln w="22225">
            <a:solidFill>
              <a:schemeClr val="tx1"/>
            </a:solidFill>
            <a:miter lim="800000"/>
          </a:ln>
        </p:spPr>
      </p:pic>
      <p:pic>
        <p:nvPicPr>
          <p:cNvPr id="20" name="Picture 19">
            <a:extLst>
              <a:ext uri="{FF2B5EF4-FFF2-40B4-BE49-F238E27FC236}">
                <a16:creationId xmlns:a16="http://schemas.microsoft.com/office/drawing/2014/main" id="{B5F05286-4AE9-2DD4-659A-4B5185D843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442" y="1059534"/>
            <a:ext cx="3719470" cy="2150908"/>
          </a:xfrm>
          <a:prstGeom prst="rect">
            <a:avLst/>
          </a:prstGeom>
          <a:solidFill>
            <a:srgbClr val="FFFF00"/>
          </a:solidFill>
          <a:ln w="22225">
            <a:solidFill>
              <a:schemeClr val="tx1"/>
            </a:solidFill>
            <a:miter lim="800000"/>
          </a:ln>
        </p:spPr>
      </p:pic>
      <p:sp>
        <p:nvSpPr>
          <p:cNvPr id="23" name="TextBox 22">
            <a:extLst>
              <a:ext uri="{FF2B5EF4-FFF2-40B4-BE49-F238E27FC236}">
                <a16:creationId xmlns:a16="http://schemas.microsoft.com/office/drawing/2014/main" id="{B244EC65-1DF1-0CF6-DC14-AD5A36FE0435}"/>
              </a:ext>
            </a:extLst>
          </p:cNvPr>
          <p:cNvSpPr txBox="1"/>
          <p:nvPr/>
        </p:nvSpPr>
        <p:spPr>
          <a:xfrm>
            <a:off x="5218956" y="3200400"/>
            <a:ext cx="2629644" cy="230832"/>
          </a:xfrm>
          <a:prstGeom prst="rect">
            <a:avLst/>
          </a:prstGeom>
          <a:noFill/>
        </p:spPr>
        <p:txBody>
          <a:bodyPr wrap="square">
            <a:spAutoFit/>
          </a:bodyPr>
          <a:lstStyle/>
          <a:p>
            <a:pPr eaLnBrk="1" hangingPunct="1">
              <a:spcBef>
                <a:spcPct val="0"/>
              </a:spcBef>
              <a:buFontTx/>
              <a:buNone/>
            </a:pPr>
            <a:r>
              <a:rPr lang="en-US" altLang="en-US" sz="900" b="1" i="1" dirty="0">
                <a:solidFill>
                  <a:srgbClr val="FFFF00"/>
                </a:solidFill>
              </a:rPr>
              <a:t>500-mb analysis, 1200 UTC 29 June 2012 </a:t>
            </a:r>
          </a:p>
        </p:txBody>
      </p:sp>
      <p:sp>
        <p:nvSpPr>
          <p:cNvPr id="28" name="TextBox 27">
            <a:extLst>
              <a:ext uri="{FF2B5EF4-FFF2-40B4-BE49-F238E27FC236}">
                <a16:creationId xmlns:a16="http://schemas.microsoft.com/office/drawing/2014/main" id="{5AC0CEB5-0147-FCA5-5121-B9BDF719697E}"/>
              </a:ext>
            </a:extLst>
          </p:cNvPr>
          <p:cNvSpPr txBox="1"/>
          <p:nvPr/>
        </p:nvSpPr>
        <p:spPr>
          <a:xfrm>
            <a:off x="5563344" y="6154579"/>
            <a:ext cx="3035300" cy="246221"/>
          </a:xfrm>
          <a:prstGeom prst="rect">
            <a:avLst/>
          </a:prstGeom>
          <a:noFill/>
        </p:spPr>
        <p:txBody>
          <a:bodyPr wrap="square">
            <a:spAutoFit/>
          </a:bodyPr>
          <a:lstStyle/>
          <a:p>
            <a:pPr eaLnBrk="1" hangingPunct="1">
              <a:spcBef>
                <a:spcPct val="0"/>
              </a:spcBef>
              <a:buFontTx/>
              <a:buNone/>
            </a:pPr>
            <a:r>
              <a:rPr lang="en-US" altLang="en-US" sz="1000" b="1" i="1" dirty="0">
                <a:solidFill>
                  <a:srgbClr val="FFFF00"/>
                </a:solidFill>
              </a:rPr>
              <a:t>Composite reflectivity,  2234 UTC 29 June 2012 </a:t>
            </a:r>
          </a:p>
        </p:txBody>
      </p:sp>
      <p:sp>
        <p:nvSpPr>
          <p:cNvPr id="29" name="Rectangle 16">
            <a:extLst>
              <a:ext uri="{FF2B5EF4-FFF2-40B4-BE49-F238E27FC236}">
                <a16:creationId xmlns:a16="http://schemas.microsoft.com/office/drawing/2014/main" id="{75D1F0F4-693C-F0A0-62F3-F56AD00772E5}"/>
              </a:ext>
            </a:extLst>
          </p:cNvPr>
          <p:cNvSpPr>
            <a:spLocks noChangeArrowheads="1"/>
          </p:cNvSpPr>
          <p:nvPr/>
        </p:nvSpPr>
        <p:spPr bwMode="auto">
          <a:xfrm>
            <a:off x="7620000" y="6581001"/>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i="1" dirty="0">
                <a:solidFill>
                  <a:srgbClr val="FFFFFF"/>
                </a:solidFill>
              </a:rPr>
              <a:t>Corfidi et al. (2016)</a:t>
            </a:r>
          </a:p>
        </p:txBody>
      </p:sp>
    </p:spTree>
    <p:extLst>
      <p:ext uri="{BB962C8B-B14F-4D97-AF65-F5344CB8AC3E}">
        <p14:creationId xmlns:p14="http://schemas.microsoft.com/office/powerpoint/2010/main" val="36233391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82910</TotalTime>
  <Words>6613</Words>
  <Application>Microsoft Macintosh PowerPoint</Application>
  <PresentationFormat>On-screen Show (4:3)</PresentationFormat>
  <Paragraphs>424</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Storm Prediction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stcorfidi</dc:creator>
  <cp:lastModifiedBy>stevecorfidi@gmail.com</cp:lastModifiedBy>
  <cp:revision>943</cp:revision>
  <dcterms:created xsi:type="dcterms:W3CDTF">2019-10-23T16:04:02Z</dcterms:created>
  <dcterms:modified xsi:type="dcterms:W3CDTF">2024-02-09T17:30:55Z</dcterms:modified>
</cp:coreProperties>
</file>